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1B_A8910C7.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67" r:id="rId2"/>
    <p:sldId id="268" r:id="rId3"/>
    <p:sldId id="269" r:id="rId4"/>
    <p:sldId id="321" r:id="rId5"/>
    <p:sldId id="271" r:id="rId6"/>
    <p:sldId id="273" r:id="rId7"/>
    <p:sldId id="272" r:id="rId8"/>
    <p:sldId id="274" r:id="rId9"/>
    <p:sldId id="296" r:id="rId10"/>
    <p:sldId id="298" r:id="rId11"/>
    <p:sldId id="299" r:id="rId12"/>
    <p:sldId id="301" r:id="rId13"/>
    <p:sldId id="297" r:id="rId14"/>
    <p:sldId id="275" r:id="rId15"/>
    <p:sldId id="284" r:id="rId16"/>
    <p:sldId id="276" r:id="rId17"/>
    <p:sldId id="277" r:id="rId18"/>
    <p:sldId id="287" r:id="rId19"/>
    <p:sldId id="303" r:id="rId20"/>
    <p:sldId id="304" r:id="rId21"/>
    <p:sldId id="305" r:id="rId22"/>
    <p:sldId id="278" r:id="rId23"/>
    <p:sldId id="308" r:id="rId24"/>
    <p:sldId id="309" r:id="rId25"/>
    <p:sldId id="310" r:id="rId26"/>
    <p:sldId id="311" r:id="rId27"/>
    <p:sldId id="280" r:id="rId28"/>
    <p:sldId id="313" r:id="rId29"/>
    <p:sldId id="314" r:id="rId30"/>
    <p:sldId id="315" r:id="rId31"/>
    <p:sldId id="316" r:id="rId32"/>
    <p:sldId id="317" r:id="rId33"/>
    <p:sldId id="318" r:id="rId34"/>
    <p:sldId id="320" r:id="rId35"/>
    <p:sldId id="282" r:id="rId36"/>
    <p:sldId id="283"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42F5A1E-1FDB-747A-40E9-86BBD1DEB612}" name="Vincent Chan" initials="VC" userId="fVZlRI0wBdPY3Yhp+u6bmlgaDu0G4B1aW+kJZy9cYG4="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916D00"/>
    <a:srgbClr val="F57F7F"/>
    <a:srgbClr val="870000"/>
    <a:srgbClr val="D9A300"/>
    <a:srgbClr val="FAE9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33825E-0287-4BFE-8BD6-8FA2D804A520}" v="14" dt="2026-03-01T02:05:17.294"/>
    <p1510:client id="{18BA931E-4BFE-4281-8B48-E4E0B5F81486}" v="2207" dt="2026-03-01T23:35:12.052"/>
    <p1510:client id="{28FAB89A-AD62-4A0D-8EF3-D378CD207FB3}" v="267" dt="2026-02-28T23:41:35.652"/>
    <p1510:client id="{725262AE-6FA8-45C0-8D28-0CB2F1854BA5}" v="119" dt="2026-02-28T20:36:21.247"/>
    <p1510:client id="{7A96DF5B-997C-43C5-8556-18E54B3148CC}" v="237" dt="2026-03-01T00:56:42.827"/>
    <p1510:client id="{9C5522FF-0DAC-42C7-9AFE-C50897DE372E}" v="6" dt="2026-02-28T20:57:02.072"/>
    <p1510:client id="{C8E45E47-D998-4C80-9671-E1BC48FF219F}" v="467" dt="2026-03-01T05:19:24.3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502"/>
    <p:restoredTop sz="94606"/>
  </p:normalViewPr>
  <p:slideViewPr>
    <p:cSldViewPr snapToGrid="0">
      <p:cViewPr varScale="1">
        <p:scale>
          <a:sx n="110" d="100"/>
          <a:sy n="110" d="100"/>
        </p:scale>
        <p:origin x="208"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omments/modernComment_11B_A8910C7.xml><?xml version="1.0" encoding="utf-8"?>
<p188:cmLst xmlns:a="http://schemas.openxmlformats.org/drawingml/2006/main" xmlns:r="http://schemas.openxmlformats.org/officeDocument/2006/relationships" xmlns:p188="http://schemas.microsoft.com/office/powerpoint/2018/8/main">
  <p188:cm id="{B11F3001-B229-4517-9179-7A360E589718}" authorId="{742F5A1E-1FDB-747A-40E9-86BBD1DEB612}" created="2026-02-25T07:18:30.989">
    <ac:deMkLst xmlns:ac="http://schemas.microsoft.com/office/drawing/2013/main/command">
      <pc:docMk xmlns:pc="http://schemas.microsoft.com/office/powerpoint/2013/main/command"/>
      <pc:sldMk xmlns:pc="http://schemas.microsoft.com/office/powerpoint/2013/main/command" cId="176754887" sldId="283"/>
      <ac:spMk id="9" creationId="{987050C0-227D-8B0A-07BF-9B3F221C79D6}"/>
    </ac:deMkLst>
    <p188:txBody>
      <a:bodyPr/>
      <a:lstStyle/>
      <a:p>
        <a:r>
          <a:rPr lang="en-US"/>
          <a:t>Most of the time you can use induction proof to prove small step things or the structure of the program, but if you want to talk about the semantic of type, or the behavior of function for example normalization(function body can be arbitrary complicated), you can't really use induction proof</a:t>
        </a:r>
      </a:p>
    </p188:txBody>
  </p188:cm>
  <p188:cm id="{1AC208A1-770E-45D7-AE54-B3BFB0FB38B0}" authorId="{742F5A1E-1FDB-747A-40E9-86BBD1DEB612}" created="2026-02-25T07:29:30.527">
    <pc:sldMkLst xmlns:pc="http://schemas.microsoft.com/office/powerpoint/2013/main/command">
      <pc:docMk/>
      <pc:sldMk cId="176754887" sldId="283"/>
    </pc:sldMkLst>
    <p188:txBody>
      <a:bodyPr/>
      <a:lstStyle/>
      <a:p>
        <a:r>
          <a:rPr lang="en-US"/>
          <a:t>You need logical relation, you define the semantic for programs, and proof the consistency between two programs, "All well typed program are well-behaved", this is fundamental thm</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A52A7D-9814-CA4C-A3D8-997AEF102543}" type="datetimeFigureOut">
              <a:rPr lang="en-US" smtClean="0"/>
              <a:t>3/3/26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971D72-5E60-3C41-B603-42CD232AD11F}" type="slidenum">
              <a:rPr lang="en-US" smtClean="0"/>
              <a:t>‹#›</a:t>
            </a:fld>
            <a:endParaRPr lang="en-US"/>
          </a:p>
        </p:txBody>
      </p:sp>
    </p:spTree>
    <p:extLst>
      <p:ext uri="{BB962C8B-B14F-4D97-AF65-F5344CB8AC3E}">
        <p14:creationId xmlns:p14="http://schemas.microsoft.com/office/powerpoint/2010/main" val="501569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971D72-5E60-3C41-B603-42CD232AD11F}" type="slidenum">
              <a:rPr lang="en-US" smtClean="0"/>
              <a:t>33</a:t>
            </a:fld>
            <a:endParaRPr lang="en-US"/>
          </a:p>
        </p:txBody>
      </p:sp>
    </p:spTree>
    <p:extLst>
      <p:ext uri="{BB962C8B-B14F-4D97-AF65-F5344CB8AC3E}">
        <p14:creationId xmlns:p14="http://schemas.microsoft.com/office/powerpoint/2010/main" val="1558009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3/3/26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3/3/26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3/3/26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3/3/26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3/3/26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3/3/26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3/3/26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3/3/26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svg"/><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microsoft.com/office/2018/10/relationships/comments" Target="../comments/modernComment_11B_A8910C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1A25F-1F00-C28E-9278-D42460BD2F14}"/>
              </a:ext>
            </a:extLst>
          </p:cNvPr>
          <p:cNvSpPr>
            <a:spLocks noGrp="1"/>
          </p:cNvSpPr>
          <p:nvPr>
            <p:ph type="ctrTitle"/>
          </p:nvPr>
        </p:nvSpPr>
        <p:spPr>
          <a:xfrm>
            <a:off x="236924" y="1039119"/>
            <a:ext cx="9144000" cy="2387600"/>
          </a:xfrm>
        </p:spPr>
        <p:txBody>
          <a:bodyPr>
            <a:normAutofit/>
          </a:bodyPr>
          <a:lstStyle/>
          <a:p>
            <a:pPr algn="l"/>
            <a:r>
              <a:rPr lang="en-US" sz="4000">
                <a:ea typeface="+mj-lt"/>
                <a:cs typeface="+mj-lt"/>
              </a:rPr>
              <a:t>Security Reasoning via</a:t>
            </a:r>
            <a:br>
              <a:rPr lang="en-US" sz="4000">
                <a:ea typeface="+mj-lt"/>
                <a:cs typeface="+mj-lt"/>
              </a:rPr>
            </a:br>
            <a:r>
              <a:rPr lang="en-US" sz="4000">
                <a:ea typeface="+mj-lt"/>
                <a:cs typeface="+mj-lt"/>
              </a:rPr>
              <a:t>Substructural Dependency Tracking</a:t>
            </a:r>
            <a:endParaRPr lang="en-US" sz="4000"/>
          </a:p>
        </p:txBody>
      </p:sp>
      <p:sp>
        <p:nvSpPr>
          <p:cNvPr id="3" name="Subtitle 2">
            <a:extLst>
              <a:ext uri="{FF2B5EF4-FFF2-40B4-BE49-F238E27FC236}">
                <a16:creationId xmlns:a16="http://schemas.microsoft.com/office/drawing/2014/main" id="{66CED8A8-585F-9985-EDB9-1ACA16ADA9F8}"/>
              </a:ext>
            </a:extLst>
          </p:cNvPr>
          <p:cNvSpPr>
            <a:spLocks noGrp="1"/>
          </p:cNvSpPr>
          <p:nvPr>
            <p:ph type="subTitle" idx="1"/>
          </p:nvPr>
        </p:nvSpPr>
        <p:spPr>
          <a:xfrm>
            <a:off x="236924" y="3614845"/>
            <a:ext cx="9144000" cy="1655762"/>
          </a:xfrm>
        </p:spPr>
        <p:txBody>
          <a:bodyPr vert="horz" lIns="91440" tIns="45720" rIns="91440" bIns="45720" rtlCol="0" anchor="t">
            <a:normAutofit/>
          </a:bodyPr>
          <a:lstStyle/>
          <a:p>
            <a:pPr algn="l"/>
            <a:r>
              <a:rPr lang="en-US" dirty="0">
                <a:ea typeface="+mn-lt"/>
                <a:cs typeface="+mn-lt"/>
              </a:rPr>
              <a:t>Hemant Gouni, Frank Pfenning, Jonathan Aldrich</a:t>
            </a:r>
            <a:endParaRPr lang="en-US" dirty="0"/>
          </a:p>
        </p:txBody>
      </p:sp>
      <p:sp>
        <p:nvSpPr>
          <p:cNvPr id="4" name="Slide Number Placeholder 3">
            <a:extLst>
              <a:ext uri="{FF2B5EF4-FFF2-40B4-BE49-F238E27FC236}">
                <a16:creationId xmlns:a16="http://schemas.microsoft.com/office/drawing/2014/main" id="{70590161-41F1-508D-0BCD-71AEDEBB01DF}"/>
              </a:ext>
            </a:extLst>
          </p:cNvPr>
          <p:cNvSpPr>
            <a:spLocks noGrp="1"/>
          </p:cNvSpPr>
          <p:nvPr>
            <p:ph type="sldNum" sz="quarter" idx="12"/>
          </p:nvPr>
        </p:nvSpPr>
        <p:spPr/>
        <p:txBody>
          <a:bodyPr/>
          <a:lstStyle/>
          <a:p>
            <a:fld id="{330EA680-D336-4FF7-8B7A-9848BB0A1C32}" type="slidenum">
              <a:rPr lang="en-US" smtClean="0"/>
              <a:t>1</a:t>
            </a:fld>
            <a:endParaRPr lang="en-US"/>
          </a:p>
        </p:txBody>
      </p:sp>
    </p:spTree>
    <p:extLst>
      <p:ext uri="{BB962C8B-B14F-4D97-AF65-F5344CB8AC3E}">
        <p14:creationId xmlns:p14="http://schemas.microsoft.com/office/powerpoint/2010/main" val="834006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279A4-FFCC-1F75-5B8D-0E03C02941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7F64E7-1216-AA58-B6E0-8C70023A988C}"/>
              </a:ext>
            </a:extLst>
          </p:cNvPr>
          <p:cNvSpPr>
            <a:spLocks noGrp="1"/>
          </p:cNvSpPr>
          <p:nvPr>
            <p:ph type="title"/>
          </p:nvPr>
        </p:nvSpPr>
        <p:spPr/>
        <p:txBody>
          <a:bodyPr/>
          <a:lstStyle/>
          <a:p>
            <a:r>
              <a:rPr lang="en-US" sz="3900">
                <a:latin typeface="Aptos"/>
              </a:rPr>
              <a:t>Output-Based Reasoning</a:t>
            </a:r>
            <a:endParaRPr lang="en-US"/>
          </a:p>
        </p:txBody>
      </p:sp>
      <p:pic>
        <p:nvPicPr>
          <p:cNvPr id="3" name="Picture 2">
            <a:extLst>
              <a:ext uri="{FF2B5EF4-FFF2-40B4-BE49-F238E27FC236}">
                <a16:creationId xmlns:a16="http://schemas.microsoft.com/office/drawing/2014/main" id="{65F29BC1-6160-CEA9-BCA1-FD8C1D238BB4}"/>
              </a:ext>
            </a:extLst>
          </p:cNvPr>
          <p:cNvPicPr>
            <a:picLocks noChangeAspect="1"/>
          </p:cNvPicPr>
          <p:nvPr/>
        </p:nvPicPr>
        <p:blipFill>
          <a:blip r:embed="rId2"/>
          <a:srcRect l="6525" t="-301" b="55367"/>
          <a:stretch>
            <a:fillRect/>
          </a:stretch>
        </p:blipFill>
        <p:spPr>
          <a:xfrm>
            <a:off x="293890" y="1956129"/>
            <a:ext cx="6535136" cy="642003"/>
          </a:xfrm>
          <a:prstGeom prst="rect">
            <a:avLst/>
          </a:prstGeom>
        </p:spPr>
      </p:pic>
      <p:sp>
        <p:nvSpPr>
          <p:cNvPr id="4" name="Slide Number Placeholder 3">
            <a:extLst>
              <a:ext uri="{FF2B5EF4-FFF2-40B4-BE49-F238E27FC236}">
                <a16:creationId xmlns:a16="http://schemas.microsoft.com/office/drawing/2014/main" id="{F62929C5-EAD4-228E-4308-70A932FBBD27}"/>
              </a:ext>
            </a:extLst>
          </p:cNvPr>
          <p:cNvSpPr>
            <a:spLocks noGrp="1"/>
          </p:cNvSpPr>
          <p:nvPr>
            <p:ph type="sldNum" sz="quarter" idx="12"/>
          </p:nvPr>
        </p:nvSpPr>
        <p:spPr/>
        <p:txBody>
          <a:bodyPr/>
          <a:lstStyle/>
          <a:p>
            <a:fld id="{330EA680-D336-4FF7-8B7A-9848BB0A1C32}" type="slidenum">
              <a:rPr lang="en-US" smtClean="0"/>
              <a:t>10</a:t>
            </a:fld>
            <a:endParaRPr lang="en-US"/>
          </a:p>
        </p:txBody>
      </p:sp>
      <p:sp>
        <p:nvSpPr>
          <p:cNvPr id="5" name="Subtitle 2">
            <a:extLst>
              <a:ext uri="{FF2B5EF4-FFF2-40B4-BE49-F238E27FC236}">
                <a16:creationId xmlns:a16="http://schemas.microsoft.com/office/drawing/2014/main" id="{2F6EC6B7-4977-BE78-EB64-FEFF78F1F544}"/>
              </a:ext>
            </a:extLst>
          </p:cNvPr>
          <p:cNvSpPr txBox="1">
            <a:spLocks/>
          </p:cNvSpPr>
          <p:nvPr/>
        </p:nvSpPr>
        <p:spPr>
          <a:xfrm>
            <a:off x="304036" y="1508470"/>
            <a:ext cx="9144000" cy="65704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ea typeface="+mn-lt"/>
                <a:cs typeface="+mn-lt"/>
              </a:rPr>
              <a:t>Consider the following program in Affine Mode</a:t>
            </a:r>
            <a:endParaRPr lang="en-US" dirty="0"/>
          </a:p>
        </p:txBody>
      </p:sp>
      <p:pic>
        <p:nvPicPr>
          <p:cNvPr id="12" name="Picture 11">
            <a:extLst>
              <a:ext uri="{FF2B5EF4-FFF2-40B4-BE49-F238E27FC236}">
                <a16:creationId xmlns:a16="http://schemas.microsoft.com/office/drawing/2014/main" id="{A5E80735-AECE-62C0-6BFE-ADD7FC47941B}"/>
              </a:ext>
            </a:extLst>
          </p:cNvPr>
          <p:cNvPicPr>
            <a:picLocks noChangeAspect="1"/>
          </p:cNvPicPr>
          <p:nvPr/>
        </p:nvPicPr>
        <p:blipFill>
          <a:blip r:embed="rId2"/>
          <a:srcRect l="6673" t="38742" r="46600" b="29902"/>
          <a:stretch>
            <a:fillRect/>
          </a:stretch>
        </p:blipFill>
        <p:spPr>
          <a:xfrm>
            <a:off x="294440" y="2728849"/>
            <a:ext cx="3266828" cy="448004"/>
          </a:xfrm>
          <a:prstGeom prst="rect">
            <a:avLst/>
          </a:prstGeom>
        </p:spPr>
      </p:pic>
      <p:sp>
        <p:nvSpPr>
          <p:cNvPr id="9" name="Subtitle 2">
            <a:extLst>
              <a:ext uri="{FF2B5EF4-FFF2-40B4-BE49-F238E27FC236}">
                <a16:creationId xmlns:a16="http://schemas.microsoft.com/office/drawing/2014/main" id="{287BD29D-1B42-F4A2-79C9-876E6F8E94A7}"/>
              </a:ext>
            </a:extLst>
          </p:cNvPr>
          <p:cNvSpPr txBox="1">
            <a:spLocks/>
          </p:cNvSpPr>
          <p:nvPr/>
        </p:nvSpPr>
        <p:spPr>
          <a:xfrm>
            <a:off x="10097810" y="80181"/>
            <a:ext cx="1947610" cy="143113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US" sz="1800" dirty="0">
                <a:ea typeface="+mn-lt"/>
                <a:cs typeface="+mn-lt"/>
              </a:rPr>
              <a:t>e : [ 𝜙</a:t>
            </a:r>
            <a:r>
              <a:rPr lang="en-US" sz="1800" baseline="-25000" dirty="0">
                <a:ea typeface="+mn-lt"/>
                <a:cs typeface="+mn-lt"/>
              </a:rPr>
              <a:t>1 </a:t>
            </a:r>
            <a:r>
              <a:rPr lang="en-US" sz="1800" dirty="0">
                <a:ea typeface="+mn-lt"/>
                <a:cs typeface="+mn-lt"/>
              </a:rPr>
              <a:t>] A | 𝜙</a:t>
            </a:r>
            <a:r>
              <a:rPr lang="en-US" sz="1800" baseline="-25000" dirty="0">
                <a:ea typeface="+mn-lt"/>
                <a:cs typeface="+mn-lt"/>
              </a:rPr>
              <a:t>2</a:t>
            </a:r>
            <a:r>
              <a:rPr lang="en-US" sz="1800" dirty="0">
                <a:ea typeface="+mn-lt"/>
                <a:cs typeface="+mn-lt"/>
              </a:rPr>
              <a:t>  </a:t>
            </a:r>
            <a:endParaRPr lang="en-US" sz="1800" baseline="-25000"/>
          </a:p>
          <a:p>
            <a:pPr>
              <a:buNone/>
            </a:pPr>
            <a:r>
              <a:rPr lang="en-US" sz="1800" dirty="0">
                <a:ea typeface="+mn-lt"/>
                <a:cs typeface="+mn-lt"/>
              </a:rPr>
              <a:t>-------------------</a:t>
            </a:r>
          </a:p>
          <a:p>
            <a:pPr marL="0" indent="0">
              <a:buNone/>
            </a:pPr>
            <a:r>
              <a:rPr lang="en-US" sz="1800" dirty="0">
                <a:ea typeface="+mn-lt"/>
                <a:cs typeface="+mn-lt"/>
              </a:rPr>
              <a:t>!e : A | 𝜙</a:t>
            </a:r>
            <a:r>
              <a:rPr lang="en-US" sz="1800" baseline="-25000" dirty="0">
                <a:ea typeface="+mn-lt"/>
                <a:cs typeface="+mn-lt"/>
              </a:rPr>
              <a:t>1</a:t>
            </a:r>
            <a:r>
              <a:rPr lang="en-US" sz="1800" dirty="0">
                <a:ea typeface="+mn-lt"/>
                <a:cs typeface="+mn-lt"/>
              </a:rPr>
              <a:t> 𝜙</a:t>
            </a:r>
            <a:r>
              <a:rPr lang="en-US" sz="1800" baseline="-25000" dirty="0">
                <a:ea typeface="+mn-lt"/>
                <a:cs typeface="+mn-lt"/>
              </a:rPr>
              <a:t>2</a:t>
            </a:r>
            <a:r>
              <a:rPr lang="en-US" sz="1800" dirty="0">
                <a:ea typeface="+mn-lt"/>
                <a:cs typeface="+mn-lt"/>
              </a:rPr>
              <a:t> </a:t>
            </a:r>
          </a:p>
        </p:txBody>
      </p:sp>
      <p:sp>
        <p:nvSpPr>
          <p:cNvPr id="16" name="Subtitle 2">
            <a:extLst>
              <a:ext uri="{FF2B5EF4-FFF2-40B4-BE49-F238E27FC236}">
                <a16:creationId xmlns:a16="http://schemas.microsoft.com/office/drawing/2014/main" id="{028428DF-0B62-D546-E5BF-121D558CDE09}"/>
              </a:ext>
            </a:extLst>
          </p:cNvPr>
          <p:cNvSpPr txBox="1">
            <a:spLocks/>
          </p:cNvSpPr>
          <p:nvPr/>
        </p:nvSpPr>
        <p:spPr>
          <a:xfrm>
            <a:off x="3981710" y="4666876"/>
            <a:ext cx="2945466" cy="1062543"/>
          </a:xfrm>
          <a:prstGeom prst="rect">
            <a:avLst/>
          </a:prstGeom>
        </p:spPr>
        <p:txBody>
          <a:bodyPr vert="horz" lIns="91440" tIns="45720" rIns="91440" bIns="45720" rtlCol="0" anchor="t">
            <a:noAutofit/>
          </a:bodyPr>
          <a:lstStyle>
            <a:defPPr>
              <a:defRPr lang="en-US"/>
            </a:defPPr>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US" dirty="0">
                <a:ea typeface="+mn-lt"/>
                <a:cs typeface="+mn-lt"/>
              </a:rPr>
              <a:t>-------------------</a:t>
            </a:r>
            <a:endParaRPr lang="en-US" dirty="0"/>
          </a:p>
          <a:p>
            <a:pPr marL="0" indent="0">
              <a:buNone/>
            </a:pPr>
            <a:r>
              <a:rPr lang="en-US" dirty="0">
                <a:ea typeface="+mn-lt"/>
                <a:cs typeface="+mn-lt"/>
              </a:rPr>
              <a:t>!x + !x : </a:t>
            </a:r>
            <a:r>
              <a:rPr lang="en-US" dirty="0" err="1">
                <a:ea typeface="+mn-lt"/>
                <a:cs typeface="+mn-lt"/>
              </a:rPr>
              <a:t>nat</a:t>
            </a:r>
            <a:r>
              <a:rPr lang="en-US" dirty="0">
                <a:ea typeface="+mn-lt"/>
                <a:cs typeface="+mn-lt"/>
              </a:rPr>
              <a:t> | α α</a:t>
            </a:r>
          </a:p>
        </p:txBody>
      </p:sp>
      <p:sp>
        <p:nvSpPr>
          <p:cNvPr id="17" name="Subtitle 2">
            <a:extLst>
              <a:ext uri="{FF2B5EF4-FFF2-40B4-BE49-F238E27FC236}">
                <a16:creationId xmlns:a16="http://schemas.microsoft.com/office/drawing/2014/main" id="{5FBFBD7A-7244-A27C-80AD-0562C95B7928}"/>
              </a:ext>
            </a:extLst>
          </p:cNvPr>
          <p:cNvSpPr txBox="1">
            <a:spLocks/>
          </p:cNvSpPr>
          <p:nvPr/>
        </p:nvSpPr>
        <p:spPr>
          <a:xfrm>
            <a:off x="3981710" y="3205794"/>
            <a:ext cx="2945466" cy="1680598"/>
          </a:xfrm>
          <a:prstGeom prst="rect">
            <a:avLst/>
          </a:prstGeom>
        </p:spPr>
        <p:txBody>
          <a:bodyPr vert="horz" lIns="91440" tIns="45720" rIns="91440" bIns="45720" rtlCol="0" anchor="t">
            <a:noAutofit/>
          </a:bodyPr>
          <a:lstStyle>
            <a:defPPr>
              <a:defRPr lang="en-US"/>
            </a:defPPr>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US" dirty="0">
                <a:ea typeface="+mn-lt"/>
                <a:cs typeface="+mn-lt"/>
              </a:rPr>
              <a:t>x: [ α ] </a:t>
            </a:r>
            <a:r>
              <a:rPr lang="en-US" dirty="0" err="1">
                <a:ea typeface="+mn-lt"/>
                <a:cs typeface="+mn-lt"/>
              </a:rPr>
              <a:t>nat</a:t>
            </a:r>
            <a:r>
              <a:rPr lang="en-US" dirty="0">
                <a:ea typeface="+mn-lt"/>
                <a:cs typeface="+mn-lt"/>
              </a:rPr>
              <a:t>    |</a:t>
            </a:r>
            <a:endParaRPr lang="en-US" baseline="-25000" dirty="0"/>
          </a:p>
          <a:p>
            <a:pPr>
              <a:buNone/>
            </a:pPr>
            <a:r>
              <a:rPr lang="en-US" dirty="0">
                <a:ea typeface="+mn-lt"/>
                <a:cs typeface="+mn-lt"/>
              </a:rPr>
              <a:t>-------------------</a:t>
            </a:r>
          </a:p>
          <a:p>
            <a:pPr marL="0" indent="0">
              <a:buNone/>
            </a:pPr>
            <a:r>
              <a:rPr lang="en-US" dirty="0">
                <a:ea typeface="+mn-lt"/>
                <a:cs typeface="+mn-lt"/>
              </a:rPr>
              <a:t>!x : </a:t>
            </a:r>
            <a:r>
              <a:rPr lang="en-US" dirty="0" err="1">
                <a:ea typeface="+mn-lt"/>
                <a:cs typeface="+mn-lt"/>
              </a:rPr>
              <a:t>nat</a:t>
            </a:r>
            <a:r>
              <a:rPr lang="en-US" dirty="0">
                <a:ea typeface="+mn-lt"/>
                <a:cs typeface="+mn-lt"/>
              </a:rPr>
              <a:t>    |    α</a:t>
            </a:r>
          </a:p>
        </p:txBody>
      </p:sp>
      <p:sp>
        <p:nvSpPr>
          <p:cNvPr id="11" name="Subtitle 2">
            <a:extLst>
              <a:ext uri="{FF2B5EF4-FFF2-40B4-BE49-F238E27FC236}">
                <a16:creationId xmlns:a16="http://schemas.microsoft.com/office/drawing/2014/main" id="{90E21073-4F45-435E-B1F9-1AAD71894DD8}"/>
              </a:ext>
            </a:extLst>
          </p:cNvPr>
          <p:cNvSpPr txBox="1">
            <a:spLocks/>
          </p:cNvSpPr>
          <p:nvPr/>
        </p:nvSpPr>
        <p:spPr>
          <a:xfrm>
            <a:off x="6775712" y="5203904"/>
            <a:ext cx="4665408" cy="518257"/>
          </a:xfrm>
          <a:prstGeom prst="rect">
            <a:avLst/>
          </a:prstGeom>
        </p:spPr>
        <p:txBody>
          <a:bodyPr vert="horz" lIns="91440" tIns="45720" rIns="91440" bIns="45720" rtlCol="0" anchor="t">
            <a:noAutofit/>
          </a:bodyPr>
          <a:lstStyle>
            <a:defPPr>
              <a:defRPr lang="en-US"/>
            </a:defPPr>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US" dirty="0">
                <a:ea typeface="+mn-lt"/>
                <a:cs typeface="+mn-lt"/>
              </a:rPr>
              <a:t>[α α] compatible with [α α α]?</a:t>
            </a:r>
          </a:p>
        </p:txBody>
      </p:sp>
    </p:spTree>
    <p:extLst>
      <p:ext uri="{BB962C8B-B14F-4D97-AF65-F5344CB8AC3E}">
        <p14:creationId xmlns:p14="http://schemas.microsoft.com/office/powerpoint/2010/main" val="2746420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74A16A-C9BB-6DA1-E4B2-98F419681C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43D46B-767A-7912-969C-9AC2C7E429F2}"/>
              </a:ext>
            </a:extLst>
          </p:cNvPr>
          <p:cNvSpPr>
            <a:spLocks noGrp="1"/>
          </p:cNvSpPr>
          <p:nvPr>
            <p:ph type="title"/>
          </p:nvPr>
        </p:nvSpPr>
        <p:spPr/>
        <p:txBody>
          <a:bodyPr/>
          <a:lstStyle/>
          <a:p>
            <a:r>
              <a:rPr lang="en-US" sz="3900" dirty="0">
                <a:latin typeface="Aptos"/>
              </a:rPr>
              <a:t>Compatible Resource Contexts</a:t>
            </a:r>
            <a:endParaRPr lang="en-US" dirty="0"/>
          </a:p>
        </p:txBody>
      </p:sp>
      <p:sp>
        <p:nvSpPr>
          <p:cNvPr id="4" name="Slide Number Placeholder 3">
            <a:extLst>
              <a:ext uri="{FF2B5EF4-FFF2-40B4-BE49-F238E27FC236}">
                <a16:creationId xmlns:a16="http://schemas.microsoft.com/office/drawing/2014/main" id="{7948F55A-87F8-B72D-B43E-6103597717AA}"/>
              </a:ext>
            </a:extLst>
          </p:cNvPr>
          <p:cNvSpPr>
            <a:spLocks noGrp="1"/>
          </p:cNvSpPr>
          <p:nvPr>
            <p:ph type="sldNum" sz="quarter" idx="12"/>
          </p:nvPr>
        </p:nvSpPr>
        <p:spPr/>
        <p:txBody>
          <a:bodyPr/>
          <a:lstStyle/>
          <a:p>
            <a:fld id="{330EA680-D336-4FF7-8B7A-9848BB0A1C32}" type="slidenum">
              <a:rPr lang="en-US" smtClean="0"/>
              <a:t>11</a:t>
            </a:fld>
            <a:endParaRPr lang="en-US"/>
          </a:p>
        </p:txBody>
      </p:sp>
      <p:sp>
        <p:nvSpPr>
          <p:cNvPr id="5" name="Subtitle 2">
            <a:extLst>
              <a:ext uri="{FF2B5EF4-FFF2-40B4-BE49-F238E27FC236}">
                <a16:creationId xmlns:a16="http://schemas.microsoft.com/office/drawing/2014/main" id="{44CC9C4D-7553-9D34-3C25-7F689A1B7A76}"/>
              </a:ext>
            </a:extLst>
          </p:cNvPr>
          <p:cNvSpPr txBox="1">
            <a:spLocks/>
          </p:cNvSpPr>
          <p:nvPr/>
        </p:nvSpPr>
        <p:spPr>
          <a:xfrm>
            <a:off x="2205541" y="2766553"/>
            <a:ext cx="8486863" cy="66403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ea typeface="+mn-lt"/>
                <a:cs typeface="+mn-lt"/>
              </a:rPr>
              <a:t>In Affine Mode, resource can be ignored by weakening</a:t>
            </a:r>
            <a:endParaRPr lang="en-US" dirty="0"/>
          </a:p>
        </p:txBody>
      </p:sp>
      <p:sp>
        <p:nvSpPr>
          <p:cNvPr id="8" name="Subtitle 2">
            <a:extLst>
              <a:ext uri="{FF2B5EF4-FFF2-40B4-BE49-F238E27FC236}">
                <a16:creationId xmlns:a16="http://schemas.microsoft.com/office/drawing/2014/main" id="{390832D5-5A28-4DD3-9E85-BDE87E08FE5F}"/>
              </a:ext>
            </a:extLst>
          </p:cNvPr>
          <p:cNvSpPr txBox="1">
            <a:spLocks/>
          </p:cNvSpPr>
          <p:nvPr/>
        </p:nvSpPr>
        <p:spPr>
          <a:xfrm>
            <a:off x="3388696" y="1560489"/>
            <a:ext cx="5413776" cy="119087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en-US" dirty="0">
                <a:ea typeface="+mn-lt"/>
                <a:cs typeface="+mn-lt"/>
              </a:rPr>
              <a:t> 𝜙</a:t>
            </a:r>
            <a:r>
              <a:rPr lang="en-US" baseline="-25000" dirty="0">
                <a:ea typeface="+mn-lt"/>
                <a:cs typeface="+mn-lt"/>
              </a:rPr>
              <a:t>1</a:t>
            </a:r>
            <a:r>
              <a:rPr lang="en-US" dirty="0">
                <a:ea typeface="+mn-lt"/>
                <a:cs typeface="+mn-lt"/>
              </a:rPr>
              <a:t>  ⊑  𝜙</a:t>
            </a:r>
            <a:r>
              <a:rPr lang="en-US" baseline="-25000" dirty="0">
                <a:ea typeface="+mn-lt"/>
                <a:cs typeface="+mn-lt"/>
              </a:rPr>
              <a:t>2 </a:t>
            </a:r>
            <a:endParaRPr lang="en-US" dirty="0">
              <a:ea typeface="+mn-lt"/>
              <a:cs typeface="+mn-lt"/>
            </a:endParaRPr>
          </a:p>
          <a:p>
            <a:pPr algn="ctr">
              <a:buNone/>
            </a:pPr>
            <a:r>
              <a:rPr lang="en-US" dirty="0">
                <a:ea typeface="+mn-lt"/>
                <a:cs typeface="+mn-lt"/>
              </a:rPr>
              <a:t>when 𝜙</a:t>
            </a:r>
            <a:r>
              <a:rPr lang="en-US" baseline="-25000" dirty="0">
                <a:ea typeface="+mn-lt"/>
                <a:cs typeface="+mn-lt"/>
              </a:rPr>
              <a:t>1</a:t>
            </a:r>
            <a:r>
              <a:rPr lang="en-US" dirty="0">
                <a:ea typeface="+mn-lt"/>
                <a:cs typeface="+mn-lt"/>
              </a:rPr>
              <a:t> can be rewritten to  𝜙</a:t>
            </a:r>
            <a:r>
              <a:rPr lang="en-US" baseline="-25000" dirty="0">
                <a:ea typeface="+mn-lt"/>
                <a:cs typeface="+mn-lt"/>
              </a:rPr>
              <a:t>2</a:t>
            </a:r>
          </a:p>
        </p:txBody>
      </p:sp>
      <p:sp>
        <p:nvSpPr>
          <p:cNvPr id="14" name="Subtitle 2">
            <a:extLst>
              <a:ext uri="{FF2B5EF4-FFF2-40B4-BE49-F238E27FC236}">
                <a16:creationId xmlns:a16="http://schemas.microsoft.com/office/drawing/2014/main" id="{5E4A7961-7B1A-8C25-19D2-E9A22043E0CE}"/>
              </a:ext>
            </a:extLst>
          </p:cNvPr>
          <p:cNvSpPr txBox="1">
            <a:spLocks/>
          </p:cNvSpPr>
          <p:nvPr/>
        </p:nvSpPr>
        <p:spPr>
          <a:xfrm>
            <a:off x="10692279" y="64926"/>
            <a:ext cx="1374296" cy="181173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US" sz="1800" dirty="0">
                <a:ea typeface="+mn-lt"/>
                <a:cs typeface="+mn-lt"/>
              </a:rPr>
              <a:t>Weakening</a:t>
            </a:r>
          </a:p>
          <a:p>
            <a:pPr>
              <a:buNone/>
            </a:pPr>
            <a:r>
              <a:rPr lang="en-US" sz="1800" dirty="0">
                <a:ea typeface="+mn-lt"/>
                <a:cs typeface="+mn-lt"/>
              </a:rPr>
              <a:t>Γ ⊢ B </a:t>
            </a:r>
            <a:endParaRPr lang="en-US" dirty="0"/>
          </a:p>
          <a:p>
            <a:pPr>
              <a:buNone/>
            </a:pPr>
            <a:r>
              <a:rPr lang="en-US" sz="1800" dirty="0">
                <a:ea typeface="+mn-lt"/>
                <a:cs typeface="+mn-lt"/>
              </a:rPr>
              <a:t>------------- </a:t>
            </a:r>
            <a:endParaRPr lang="en-US" dirty="0"/>
          </a:p>
          <a:p>
            <a:pPr>
              <a:buNone/>
            </a:pPr>
            <a:r>
              <a:rPr lang="en-US" sz="1800" dirty="0">
                <a:ea typeface="+mn-lt"/>
                <a:cs typeface="+mn-lt"/>
              </a:rPr>
              <a:t>Γ, A ⊢ B</a:t>
            </a:r>
            <a:endParaRPr lang="en-US" dirty="0"/>
          </a:p>
        </p:txBody>
      </p:sp>
      <p:sp>
        <p:nvSpPr>
          <p:cNvPr id="18" name="Subtitle 2">
            <a:extLst>
              <a:ext uri="{FF2B5EF4-FFF2-40B4-BE49-F238E27FC236}">
                <a16:creationId xmlns:a16="http://schemas.microsoft.com/office/drawing/2014/main" id="{6E36AEFB-49A7-2A8C-0F34-D5C9C4349C30}"/>
              </a:ext>
            </a:extLst>
          </p:cNvPr>
          <p:cNvSpPr txBox="1">
            <a:spLocks/>
          </p:cNvSpPr>
          <p:nvPr/>
        </p:nvSpPr>
        <p:spPr>
          <a:xfrm>
            <a:off x="5007033" y="3924583"/>
            <a:ext cx="2169684" cy="1622807"/>
          </a:xfrm>
          <a:prstGeom prst="rect">
            <a:avLst/>
          </a:prstGeom>
        </p:spPr>
        <p:txBody>
          <a:bodyPr vert="horz" lIns="91440" tIns="45720" rIns="91440" bIns="45720" rtlCol="0" anchor="t">
            <a:noAutofit/>
          </a:bodyPr>
          <a:lstStyle>
            <a:defPPr>
              <a:defRPr lang="en-US"/>
            </a:defPPr>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en-US" dirty="0">
                <a:solidFill>
                  <a:srgbClr val="00B050"/>
                </a:solidFill>
                <a:ea typeface="+mn-lt"/>
                <a:cs typeface="+mn-lt"/>
              </a:rPr>
              <a:t>[α α]</a:t>
            </a:r>
            <a:endParaRPr lang="en-US">
              <a:solidFill>
                <a:srgbClr val="00B050"/>
              </a:solidFill>
            </a:endParaRPr>
          </a:p>
          <a:p>
            <a:pPr algn="ctr">
              <a:buNone/>
            </a:pPr>
            <a:r>
              <a:rPr lang="en-US" dirty="0">
                <a:solidFill>
                  <a:srgbClr val="00B050"/>
                </a:solidFill>
                <a:ea typeface="+mn-lt"/>
                <a:cs typeface="+mn-lt"/>
              </a:rPr>
              <a:t>----------</a:t>
            </a:r>
          </a:p>
          <a:p>
            <a:pPr algn="ctr">
              <a:buNone/>
            </a:pPr>
            <a:r>
              <a:rPr lang="en-US" dirty="0">
                <a:solidFill>
                  <a:srgbClr val="00B050"/>
                </a:solidFill>
                <a:ea typeface="+mn-lt"/>
                <a:cs typeface="+mn-lt"/>
              </a:rPr>
              <a:t>[α α α]</a:t>
            </a:r>
            <a:endParaRPr lang="en-US">
              <a:solidFill>
                <a:srgbClr val="00B050"/>
              </a:solidFill>
            </a:endParaRPr>
          </a:p>
        </p:txBody>
      </p:sp>
    </p:spTree>
    <p:extLst>
      <p:ext uri="{BB962C8B-B14F-4D97-AF65-F5344CB8AC3E}">
        <p14:creationId xmlns:p14="http://schemas.microsoft.com/office/powerpoint/2010/main" val="3306458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4"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3BF993-85D2-0C71-D860-ACBE208561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32740E-0DA7-3BA8-989F-B217D23C0B83}"/>
              </a:ext>
            </a:extLst>
          </p:cNvPr>
          <p:cNvSpPr>
            <a:spLocks noGrp="1"/>
          </p:cNvSpPr>
          <p:nvPr>
            <p:ph type="title"/>
          </p:nvPr>
        </p:nvSpPr>
        <p:spPr>
          <a:xfrm>
            <a:off x="838200" y="365125"/>
            <a:ext cx="6174922" cy="1339170"/>
          </a:xfrm>
        </p:spPr>
        <p:txBody>
          <a:bodyPr/>
          <a:lstStyle/>
          <a:p>
            <a:r>
              <a:rPr lang="en-US" sz="3900">
                <a:latin typeface="Aptos"/>
              </a:rPr>
              <a:t>Output-Based Reasoning</a:t>
            </a:r>
            <a:endParaRPr lang="en-US"/>
          </a:p>
        </p:txBody>
      </p:sp>
      <p:pic>
        <p:nvPicPr>
          <p:cNvPr id="3" name="Picture 2">
            <a:extLst>
              <a:ext uri="{FF2B5EF4-FFF2-40B4-BE49-F238E27FC236}">
                <a16:creationId xmlns:a16="http://schemas.microsoft.com/office/drawing/2014/main" id="{65174A3B-3FD3-0726-E328-9719A6051D84}"/>
              </a:ext>
            </a:extLst>
          </p:cNvPr>
          <p:cNvPicPr>
            <a:picLocks noChangeAspect="1"/>
          </p:cNvPicPr>
          <p:nvPr/>
        </p:nvPicPr>
        <p:blipFill>
          <a:blip r:embed="rId2"/>
          <a:srcRect l="6525" t="-301" b="55367"/>
          <a:stretch>
            <a:fillRect/>
          </a:stretch>
        </p:blipFill>
        <p:spPr>
          <a:xfrm>
            <a:off x="293890" y="1956129"/>
            <a:ext cx="6535136" cy="642003"/>
          </a:xfrm>
          <a:prstGeom prst="rect">
            <a:avLst/>
          </a:prstGeom>
        </p:spPr>
      </p:pic>
      <p:sp>
        <p:nvSpPr>
          <p:cNvPr id="4" name="Slide Number Placeholder 3">
            <a:extLst>
              <a:ext uri="{FF2B5EF4-FFF2-40B4-BE49-F238E27FC236}">
                <a16:creationId xmlns:a16="http://schemas.microsoft.com/office/drawing/2014/main" id="{2131259C-CE40-CBE6-EAF8-2997166F2864}"/>
              </a:ext>
            </a:extLst>
          </p:cNvPr>
          <p:cNvSpPr>
            <a:spLocks noGrp="1"/>
          </p:cNvSpPr>
          <p:nvPr>
            <p:ph type="sldNum" sz="quarter" idx="12"/>
          </p:nvPr>
        </p:nvSpPr>
        <p:spPr/>
        <p:txBody>
          <a:bodyPr/>
          <a:lstStyle/>
          <a:p>
            <a:fld id="{330EA680-D336-4FF7-8B7A-9848BB0A1C32}" type="slidenum">
              <a:rPr lang="en-US" smtClean="0"/>
              <a:t>12</a:t>
            </a:fld>
            <a:endParaRPr lang="en-US"/>
          </a:p>
        </p:txBody>
      </p:sp>
      <p:sp>
        <p:nvSpPr>
          <p:cNvPr id="16" name="Subtitle 2">
            <a:extLst>
              <a:ext uri="{FF2B5EF4-FFF2-40B4-BE49-F238E27FC236}">
                <a16:creationId xmlns:a16="http://schemas.microsoft.com/office/drawing/2014/main" id="{80EF6C21-EB8E-AA4B-029B-0E02A2932A34}"/>
              </a:ext>
            </a:extLst>
          </p:cNvPr>
          <p:cNvSpPr txBox="1">
            <a:spLocks/>
          </p:cNvSpPr>
          <p:nvPr/>
        </p:nvSpPr>
        <p:spPr>
          <a:xfrm>
            <a:off x="3872853" y="3428626"/>
            <a:ext cx="5136216" cy="654329"/>
          </a:xfrm>
          <a:prstGeom prst="rect">
            <a:avLst/>
          </a:prstGeom>
        </p:spPr>
        <p:txBody>
          <a:bodyPr vert="horz" lIns="91440" tIns="45720" rIns="91440" bIns="45720" rtlCol="0" anchor="t">
            <a:noAutofit/>
          </a:bodyPr>
          <a:lstStyle>
            <a:defPPr>
              <a:defRPr lang="en-US"/>
            </a:defPPr>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US">
                <a:ea typeface="+mn-lt"/>
                <a:cs typeface="+mn-lt"/>
              </a:rPr>
              <a:t>!x + !x * !x + !x : </a:t>
            </a:r>
            <a:r>
              <a:rPr lang="en-US" err="1">
                <a:ea typeface="+mn-lt"/>
                <a:cs typeface="+mn-lt"/>
              </a:rPr>
              <a:t>nat</a:t>
            </a:r>
            <a:r>
              <a:rPr lang="en-US">
                <a:ea typeface="+mn-lt"/>
                <a:cs typeface="+mn-lt"/>
              </a:rPr>
              <a:t> | α α α α</a:t>
            </a:r>
            <a:endParaRPr lang="en-US" dirty="0">
              <a:ea typeface="+mn-lt"/>
              <a:cs typeface="+mn-lt"/>
            </a:endParaRPr>
          </a:p>
        </p:txBody>
      </p:sp>
      <p:pic>
        <p:nvPicPr>
          <p:cNvPr id="7" name="Picture 6">
            <a:extLst>
              <a:ext uri="{FF2B5EF4-FFF2-40B4-BE49-F238E27FC236}">
                <a16:creationId xmlns:a16="http://schemas.microsoft.com/office/drawing/2014/main" id="{3FFD95E2-4E1E-2DEE-FD52-FD0854DE3B6D}"/>
              </a:ext>
            </a:extLst>
          </p:cNvPr>
          <p:cNvPicPr>
            <a:picLocks noChangeAspect="1"/>
          </p:cNvPicPr>
          <p:nvPr/>
        </p:nvPicPr>
        <p:blipFill>
          <a:blip r:embed="rId3"/>
          <a:srcRect l="8555" b="-1639"/>
          <a:stretch>
            <a:fillRect/>
          </a:stretch>
        </p:blipFill>
        <p:spPr>
          <a:xfrm>
            <a:off x="304409" y="2657083"/>
            <a:ext cx="5626767" cy="435651"/>
          </a:xfrm>
          <a:prstGeom prst="rect">
            <a:avLst/>
          </a:prstGeom>
        </p:spPr>
      </p:pic>
      <p:sp>
        <p:nvSpPr>
          <p:cNvPr id="10" name="Subtitle 2">
            <a:extLst>
              <a:ext uri="{FF2B5EF4-FFF2-40B4-BE49-F238E27FC236}">
                <a16:creationId xmlns:a16="http://schemas.microsoft.com/office/drawing/2014/main" id="{2F4D9BDB-E095-84AE-2B58-6072B35E31BC}"/>
              </a:ext>
            </a:extLst>
          </p:cNvPr>
          <p:cNvSpPr txBox="1">
            <a:spLocks/>
          </p:cNvSpPr>
          <p:nvPr/>
        </p:nvSpPr>
        <p:spPr>
          <a:xfrm>
            <a:off x="9607170" y="81072"/>
            <a:ext cx="2385760" cy="181173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US" sz="1400" dirty="0">
                <a:ea typeface="+mn-lt"/>
                <a:cs typeface="+mn-lt"/>
              </a:rPr>
              <a:t>Contraction: </a:t>
            </a:r>
          </a:p>
          <a:p>
            <a:pPr>
              <a:buNone/>
            </a:pPr>
            <a:r>
              <a:rPr lang="en-US" sz="1400" dirty="0">
                <a:ea typeface="+mn-lt"/>
                <a:cs typeface="+mn-lt"/>
              </a:rPr>
              <a:t>Resource can be duplicated</a:t>
            </a:r>
          </a:p>
          <a:p>
            <a:pPr>
              <a:buNone/>
            </a:pPr>
            <a:r>
              <a:rPr lang="en-US" sz="1400" dirty="0">
                <a:ea typeface="+mn-lt"/>
                <a:cs typeface="+mn-lt"/>
              </a:rPr>
              <a:t>Γ, A, A ⊢ B </a:t>
            </a:r>
            <a:endParaRPr lang="en-US" sz="1400" dirty="0"/>
          </a:p>
          <a:p>
            <a:pPr>
              <a:buNone/>
            </a:pPr>
            <a:r>
              <a:rPr lang="en-US" sz="1400" dirty="0">
                <a:ea typeface="+mn-lt"/>
                <a:cs typeface="+mn-lt"/>
              </a:rPr>
              <a:t>------------- </a:t>
            </a:r>
            <a:endParaRPr lang="en-US" sz="1400" dirty="0"/>
          </a:p>
          <a:p>
            <a:pPr>
              <a:buNone/>
            </a:pPr>
            <a:r>
              <a:rPr lang="en-US" sz="1400" dirty="0">
                <a:ea typeface="+mn-lt"/>
                <a:cs typeface="+mn-lt"/>
              </a:rPr>
              <a:t>Γ, A ⊢ B</a:t>
            </a:r>
            <a:endParaRPr lang="en-US" sz="1400" dirty="0"/>
          </a:p>
        </p:txBody>
      </p:sp>
      <p:sp>
        <p:nvSpPr>
          <p:cNvPr id="14" name="Subtitle 2">
            <a:extLst>
              <a:ext uri="{FF2B5EF4-FFF2-40B4-BE49-F238E27FC236}">
                <a16:creationId xmlns:a16="http://schemas.microsoft.com/office/drawing/2014/main" id="{200D4AD5-9236-4ABE-4587-C6AF3D10B1DE}"/>
              </a:ext>
            </a:extLst>
          </p:cNvPr>
          <p:cNvSpPr txBox="1">
            <a:spLocks/>
          </p:cNvSpPr>
          <p:nvPr/>
        </p:nvSpPr>
        <p:spPr>
          <a:xfrm>
            <a:off x="2445934" y="4249732"/>
            <a:ext cx="7987935" cy="596000"/>
          </a:xfrm>
          <a:prstGeom prst="rect">
            <a:avLst/>
          </a:prstGeom>
        </p:spPr>
        <p:txBody>
          <a:bodyPr vert="horz" lIns="91440" tIns="45720" rIns="91440" bIns="45720" rtlCol="0" anchor="t">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ea typeface="+mn-lt"/>
                <a:cs typeface="+mn-lt"/>
              </a:rPr>
              <a:t>In Affine Mode, resource can't be duplicated by contraction</a:t>
            </a:r>
            <a:endParaRPr lang="en-US" dirty="0"/>
          </a:p>
        </p:txBody>
      </p:sp>
      <p:sp>
        <p:nvSpPr>
          <p:cNvPr id="22" name="Subtitle 2">
            <a:extLst>
              <a:ext uri="{FF2B5EF4-FFF2-40B4-BE49-F238E27FC236}">
                <a16:creationId xmlns:a16="http://schemas.microsoft.com/office/drawing/2014/main" id="{F289F07B-BB0E-C479-C686-BD0B34356024}"/>
              </a:ext>
            </a:extLst>
          </p:cNvPr>
          <p:cNvSpPr txBox="1">
            <a:spLocks/>
          </p:cNvSpPr>
          <p:nvPr/>
        </p:nvSpPr>
        <p:spPr>
          <a:xfrm>
            <a:off x="2788820" y="4999797"/>
            <a:ext cx="6293728" cy="518257"/>
          </a:xfrm>
          <a:prstGeom prst="rect">
            <a:avLst/>
          </a:prstGeom>
        </p:spPr>
        <p:txBody>
          <a:bodyPr vert="horz" lIns="91440" tIns="45720" rIns="91440" bIns="45720" rtlCol="0" anchor="t">
            <a:noAutofit/>
          </a:bodyPr>
          <a:lstStyle>
            <a:defPPr>
              <a:defRPr lang="en-US"/>
            </a:defPPr>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en-US" dirty="0">
                <a:ea typeface="+mn-lt"/>
                <a:cs typeface="+mn-lt"/>
              </a:rPr>
              <a:t>[α α α α] </a:t>
            </a:r>
            <a:r>
              <a:rPr lang="en-US" dirty="0">
                <a:solidFill>
                  <a:srgbClr val="FF0000"/>
                </a:solidFill>
                <a:ea typeface="+mn-lt"/>
                <a:cs typeface="+mn-lt"/>
              </a:rPr>
              <a:t>↛</a:t>
            </a:r>
            <a:r>
              <a:rPr lang="en-US" dirty="0">
                <a:ea typeface="+mn-lt"/>
                <a:cs typeface="+mn-lt"/>
              </a:rPr>
              <a:t>  [α α α]</a:t>
            </a:r>
            <a:endParaRPr lang="en-US" dirty="0"/>
          </a:p>
        </p:txBody>
      </p:sp>
    </p:spTree>
    <p:extLst>
      <p:ext uri="{BB962C8B-B14F-4D97-AF65-F5344CB8AC3E}">
        <p14:creationId xmlns:p14="http://schemas.microsoft.com/office/powerpoint/2010/main" val="31849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0" grpId="0"/>
      <p:bldP spid="14"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875A59-ED38-4C0D-545C-62ECD09077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3571BF-D181-EB38-F0E6-9F6CA33B72D9}"/>
              </a:ext>
            </a:extLst>
          </p:cNvPr>
          <p:cNvSpPr>
            <a:spLocks noGrp="1"/>
          </p:cNvSpPr>
          <p:nvPr>
            <p:ph type="title"/>
          </p:nvPr>
        </p:nvSpPr>
        <p:spPr/>
        <p:txBody>
          <a:bodyPr/>
          <a:lstStyle/>
          <a:p>
            <a:r>
              <a:rPr lang="en-US" sz="3900" dirty="0">
                <a:latin typeface="Aptos"/>
              </a:rPr>
              <a:t>Output-Based Reasoning</a:t>
            </a:r>
            <a:endParaRPr lang="en-US" dirty="0"/>
          </a:p>
        </p:txBody>
      </p:sp>
      <p:pic>
        <p:nvPicPr>
          <p:cNvPr id="3" name="Picture 2">
            <a:extLst>
              <a:ext uri="{FF2B5EF4-FFF2-40B4-BE49-F238E27FC236}">
                <a16:creationId xmlns:a16="http://schemas.microsoft.com/office/drawing/2014/main" id="{5A314F29-8B67-DBDC-9BF7-C187C20E0CE3}"/>
              </a:ext>
            </a:extLst>
          </p:cNvPr>
          <p:cNvPicPr>
            <a:picLocks noChangeAspect="1"/>
          </p:cNvPicPr>
          <p:nvPr/>
        </p:nvPicPr>
        <p:blipFill>
          <a:blip r:embed="rId2"/>
          <a:srcRect l="6525" t="-301" b="55367"/>
          <a:stretch>
            <a:fillRect/>
          </a:stretch>
        </p:blipFill>
        <p:spPr>
          <a:xfrm>
            <a:off x="860014" y="1692816"/>
            <a:ext cx="6535136" cy="642003"/>
          </a:xfrm>
          <a:prstGeom prst="rect">
            <a:avLst/>
          </a:prstGeom>
        </p:spPr>
      </p:pic>
      <p:pic>
        <p:nvPicPr>
          <p:cNvPr id="21" name="Picture 20">
            <a:extLst>
              <a:ext uri="{FF2B5EF4-FFF2-40B4-BE49-F238E27FC236}">
                <a16:creationId xmlns:a16="http://schemas.microsoft.com/office/drawing/2014/main" id="{636FABFD-1677-9936-844C-82EE7E4F9BA1}"/>
              </a:ext>
            </a:extLst>
          </p:cNvPr>
          <p:cNvPicPr>
            <a:picLocks noChangeAspect="1"/>
          </p:cNvPicPr>
          <p:nvPr/>
        </p:nvPicPr>
        <p:blipFill>
          <a:blip r:embed="rId3"/>
          <a:srcRect l="8555" b="-1639"/>
          <a:stretch>
            <a:fillRect/>
          </a:stretch>
        </p:blipFill>
        <p:spPr>
          <a:xfrm>
            <a:off x="857767" y="2493798"/>
            <a:ext cx="5626767" cy="435651"/>
          </a:xfrm>
          <a:prstGeom prst="rect">
            <a:avLst/>
          </a:prstGeom>
        </p:spPr>
      </p:pic>
      <p:pic>
        <p:nvPicPr>
          <p:cNvPr id="5" name="Picture 4">
            <a:extLst>
              <a:ext uri="{FF2B5EF4-FFF2-40B4-BE49-F238E27FC236}">
                <a16:creationId xmlns:a16="http://schemas.microsoft.com/office/drawing/2014/main" id="{F95008C8-4756-0CA0-6020-7B2C53963226}"/>
              </a:ext>
            </a:extLst>
          </p:cNvPr>
          <p:cNvPicPr>
            <a:picLocks noChangeAspect="1"/>
          </p:cNvPicPr>
          <p:nvPr/>
        </p:nvPicPr>
        <p:blipFill>
          <a:blip r:embed="rId4"/>
          <a:srcRect l="4975" t="50272" r="1499" b="1316"/>
          <a:stretch>
            <a:fillRect/>
          </a:stretch>
        </p:blipFill>
        <p:spPr>
          <a:xfrm>
            <a:off x="838699" y="3061371"/>
            <a:ext cx="7037599" cy="456515"/>
          </a:xfrm>
          <a:prstGeom prst="rect">
            <a:avLst/>
          </a:prstGeom>
        </p:spPr>
      </p:pic>
      <p:sp>
        <p:nvSpPr>
          <p:cNvPr id="10" name="Subtitle 2">
            <a:extLst>
              <a:ext uri="{FF2B5EF4-FFF2-40B4-BE49-F238E27FC236}">
                <a16:creationId xmlns:a16="http://schemas.microsoft.com/office/drawing/2014/main" id="{9899421F-FBE3-D240-6DC3-959575995DF2}"/>
              </a:ext>
            </a:extLst>
          </p:cNvPr>
          <p:cNvSpPr txBox="1">
            <a:spLocks/>
          </p:cNvSpPr>
          <p:nvPr/>
        </p:nvSpPr>
        <p:spPr>
          <a:xfrm>
            <a:off x="860311" y="3648810"/>
            <a:ext cx="9181475" cy="48765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But why </a:t>
            </a:r>
            <a:r>
              <a:rPr lang="en-US" dirty="0">
                <a:ea typeface="+mn-lt"/>
                <a:cs typeface="+mn-lt"/>
              </a:rPr>
              <a:t>output-based </a:t>
            </a:r>
            <a:r>
              <a:rPr lang="en-US" dirty="0" err="1">
                <a:ea typeface="+mn-lt"/>
                <a:cs typeface="+mn-lt"/>
              </a:rPr>
              <a:t>not</a:t>
            </a:r>
            <a:r>
              <a:rPr lang="en-US" dirty="0">
                <a:ea typeface="+mn-lt"/>
                <a:cs typeface="+mn-lt"/>
              </a:rPr>
              <a:t> input-based?</a:t>
            </a:r>
            <a:endParaRPr lang="en-US" dirty="0"/>
          </a:p>
        </p:txBody>
      </p:sp>
      <p:sp>
        <p:nvSpPr>
          <p:cNvPr id="4" name="Slide Number Placeholder 3">
            <a:extLst>
              <a:ext uri="{FF2B5EF4-FFF2-40B4-BE49-F238E27FC236}">
                <a16:creationId xmlns:a16="http://schemas.microsoft.com/office/drawing/2014/main" id="{5A2E2EE3-D367-6B05-1BFD-01B1AFE9EF7B}"/>
              </a:ext>
            </a:extLst>
          </p:cNvPr>
          <p:cNvSpPr>
            <a:spLocks noGrp="1"/>
          </p:cNvSpPr>
          <p:nvPr>
            <p:ph type="sldNum" sz="quarter" idx="12"/>
          </p:nvPr>
        </p:nvSpPr>
        <p:spPr/>
        <p:txBody>
          <a:bodyPr/>
          <a:lstStyle/>
          <a:p>
            <a:fld id="{330EA680-D336-4FF7-8B7A-9848BB0A1C32}" type="slidenum">
              <a:rPr lang="en-US" dirty="0" smtClean="0"/>
              <a:t>13</a:t>
            </a:fld>
            <a:endParaRPr lang="en-US" dirty="0"/>
          </a:p>
        </p:txBody>
      </p:sp>
    </p:spTree>
    <p:extLst>
      <p:ext uri="{BB962C8B-B14F-4D97-AF65-F5344CB8AC3E}">
        <p14:creationId xmlns:p14="http://schemas.microsoft.com/office/powerpoint/2010/main" val="542729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C71B4-E716-5F6A-57E7-BCED599740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BBBCD8-8F1C-1257-D35A-D1B511EF9FB1}"/>
              </a:ext>
            </a:extLst>
          </p:cNvPr>
          <p:cNvSpPr>
            <a:spLocks noGrp="1"/>
          </p:cNvSpPr>
          <p:nvPr>
            <p:ph type="title"/>
          </p:nvPr>
        </p:nvSpPr>
        <p:spPr/>
        <p:txBody>
          <a:bodyPr/>
          <a:lstStyle/>
          <a:p>
            <a:r>
              <a:rPr lang="en-US" sz="3900">
                <a:latin typeface="Aptos"/>
              </a:rPr>
              <a:t>Output-Based Reasoning</a:t>
            </a:r>
            <a:endParaRPr lang="en-US"/>
          </a:p>
        </p:txBody>
      </p:sp>
      <p:sp>
        <p:nvSpPr>
          <p:cNvPr id="11" name="Subtitle 2">
            <a:extLst>
              <a:ext uri="{FF2B5EF4-FFF2-40B4-BE49-F238E27FC236}">
                <a16:creationId xmlns:a16="http://schemas.microsoft.com/office/drawing/2014/main" id="{F736D166-59F9-71AF-B92D-58F521F6D99B}"/>
              </a:ext>
            </a:extLst>
          </p:cNvPr>
          <p:cNvSpPr txBox="1">
            <a:spLocks/>
          </p:cNvSpPr>
          <p:nvPr/>
        </p:nvSpPr>
        <p:spPr>
          <a:xfrm>
            <a:off x="837632" y="1684176"/>
            <a:ext cx="9144000" cy="68752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t>Consider</a:t>
            </a:r>
            <a:r>
              <a:rPr lang="en-US">
                <a:ea typeface="+mn-lt"/>
                <a:cs typeface="+mn-lt"/>
              </a:rPr>
              <a:t> the following program in affine type:</a:t>
            </a:r>
            <a:endParaRPr lang="en-US"/>
          </a:p>
        </p:txBody>
      </p:sp>
      <p:pic>
        <p:nvPicPr>
          <p:cNvPr id="3" name="Picture 2">
            <a:extLst>
              <a:ext uri="{FF2B5EF4-FFF2-40B4-BE49-F238E27FC236}">
                <a16:creationId xmlns:a16="http://schemas.microsoft.com/office/drawing/2014/main" id="{51F6548B-7565-BBAD-5456-B20A4171AA07}"/>
              </a:ext>
            </a:extLst>
          </p:cNvPr>
          <p:cNvPicPr>
            <a:picLocks noChangeAspect="1"/>
          </p:cNvPicPr>
          <p:nvPr/>
        </p:nvPicPr>
        <p:blipFill>
          <a:blip r:embed="rId2"/>
          <a:stretch>
            <a:fillRect/>
          </a:stretch>
        </p:blipFill>
        <p:spPr>
          <a:xfrm>
            <a:off x="1838325" y="2365479"/>
            <a:ext cx="8515350" cy="1352550"/>
          </a:xfrm>
          <a:prstGeom prst="rect">
            <a:avLst/>
          </a:prstGeom>
        </p:spPr>
      </p:pic>
      <p:sp>
        <p:nvSpPr>
          <p:cNvPr id="5" name="Subtitle 2">
            <a:extLst>
              <a:ext uri="{FF2B5EF4-FFF2-40B4-BE49-F238E27FC236}">
                <a16:creationId xmlns:a16="http://schemas.microsoft.com/office/drawing/2014/main" id="{B10F22F3-B48C-490F-8DED-007EADDE73EA}"/>
              </a:ext>
            </a:extLst>
          </p:cNvPr>
          <p:cNvSpPr txBox="1">
            <a:spLocks/>
          </p:cNvSpPr>
          <p:nvPr/>
        </p:nvSpPr>
        <p:spPr>
          <a:xfrm>
            <a:off x="837631" y="5151382"/>
            <a:ext cx="9993442" cy="56427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t>Doesn't work well with values that can be pattern matched</a:t>
            </a:r>
          </a:p>
          <a:p>
            <a:pPr marL="0" indent="0">
              <a:buNone/>
            </a:pPr>
            <a:endParaRPr lang="en-US"/>
          </a:p>
        </p:txBody>
      </p:sp>
      <p:sp>
        <p:nvSpPr>
          <p:cNvPr id="4" name="Slide Number Placeholder 3">
            <a:extLst>
              <a:ext uri="{FF2B5EF4-FFF2-40B4-BE49-F238E27FC236}">
                <a16:creationId xmlns:a16="http://schemas.microsoft.com/office/drawing/2014/main" id="{0A472036-AE3F-26C8-1321-973382BBC935}"/>
              </a:ext>
            </a:extLst>
          </p:cNvPr>
          <p:cNvSpPr>
            <a:spLocks noGrp="1"/>
          </p:cNvSpPr>
          <p:nvPr>
            <p:ph type="sldNum" sz="quarter" idx="12"/>
          </p:nvPr>
        </p:nvSpPr>
        <p:spPr/>
        <p:txBody>
          <a:bodyPr/>
          <a:lstStyle/>
          <a:p>
            <a:fld id="{330EA680-D336-4FF7-8B7A-9848BB0A1C32}" type="slidenum">
              <a:rPr lang="en-US" smtClean="0"/>
              <a:t>14</a:t>
            </a:fld>
            <a:endParaRPr lang="en-US"/>
          </a:p>
        </p:txBody>
      </p:sp>
      <p:sp>
        <p:nvSpPr>
          <p:cNvPr id="7" name="Subtitle 2">
            <a:extLst>
              <a:ext uri="{FF2B5EF4-FFF2-40B4-BE49-F238E27FC236}">
                <a16:creationId xmlns:a16="http://schemas.microsoft.com/office/drawing/2014/main" id="{F9ABE461-71EE-B3F7-AE91-A080F8D51249}"/>
              </a:ext>
            </a:extLst>
          </p:cNvPr>
          <p:cNvSpPr txBox="1">
            <a:spLocks/>
          </p:cNvSpPr>
          <p:nvPr/>
        </p:nvSpPr>
        <p:spPr>
          <a:xfrm>
            <a:off x="8464731" y="136525"/>
            <a:ext cx="3727269" cy="46475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t>Affine: resource cannot be duplicated</a:t>
            </a:r>
          </a:p>
        </p:txBody>
      </p:sp>
    </p:spTree>
    <p:extLst>
      <p:ext uri="{BB962C8B-B14F-4D97-AF65-F5344CB8AC3E}">
        <p14:creationId xmlns:p14="http://schemas.microsoft.com/office/powerpoint/2010/main" val="1304512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34E49-403C-9685-52B3-6F284075BF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B3E730-4BEE-2CB3-516B-340F038B7F01}"/>
              </a:ext>
            </a:extLst>
          </p:cNvPr>
          <p:cNvSpPr>
            <a:spLocks noGrp="1"/>
          </p:cNvSpPr>
          <p:nvPr>
            <p:ph type="title"/>
          </p:nvPr>
        </p:nvSpPr>
        <p:spPr/>
        <p:txBody>
          <a:bodyPr/>
          <a:lstStyle/>
          <a:p>
            <a:r>
              <a:rPr lang="en-US" sz="3900">
                <a:latin typeface="Aptos"/>
              </a:rPr>
              <a:t>Output-Based Reasoning</a:t>
            </a:r>
            <a:endParaRPr lang="en-US"/>
          </a:p>
        </p:txBody>
      </p:sp>
      <p:sp>
        <p:nvSpPr>
          <p:cNvPr id="6" name="TextBox 5">
            <a:extLst>
              <a:ext uri="{FF2B5EF4-FFF2-40B4-BE49-F238E27FC236}">
                <a16:creationId xmlns:a16="http://schemas.microsoft.com/office/drawing/2014/main" id="{477BEB11-FE3F-54D8-1156-F095245EC033}"/>
              </a:ext>
            </a:extLst>
          </p:cNvPr>
          <p:cNvSpPr txBox="1"/>
          <p:nvPr/>
        </p:nvSpPr>
        <p:spPr>
          <a:xfrm>
            <a:off x="838200" y="2225775"/>
            <a:ext cx="9660466" cy="20928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aseline="0" dirty="0">
                <a:ea typeface="+mn-lt"/>
                <a:cs typeface="+mn-lt"/>
              </a:rPr>
              <a:t>Most of the time</a:t>
            </a:r>
            <a:r>
              <a:rPr lang="en-US" sz="2800" dirty="0">
                <a:ea typeface="+mn-lt"/>
                <a:cs typeface="+mn-lt"/>
              </a:rPr>
              <a:t>,</a:t>
            </a:r>
            <a:r>
              <a:rPr lang="en-US" sz="2800" baseline="0" dirty="0">
                <a:ea typeface="+mn-lt"/>
                <a:cs typeface="+mn-lt"/>
              </a:rPr>
              <a:t> we don't </a:t>
            </a:r>
            <a:r>
              <a:rPr lang="en-US" sz="2800" dirty="0">
                <a:ea typeface="+mn-lt"/>
                <a:cs typeface="+mn-lt"/>
              </a:rPr>
              <a:t>just </a:t>
            </a:r>
            <a:r>
              <a:rPr lang="en-US" sz="2800" baseline="0" dirty="0">
                <a:ea typeface="+mn-lt"/>
                <a:cs typeface="+mn-lt"/>
              </a:rPr>
              <a:t>want to </a:t>
            </a:r>
            <a:r>
              <a:rPr lang="en-US" sz="2800" dirty="0">
                <a:ea typeface="+mn-lt"/>
                <a:cs typeface="+mn-lt"/>
              </a:rPr>
              <a:t>work </a:t>
            </a:r>
            <a:r>
              <a:rPr lang="en-US" sz="2800" baseline="0" dirty="0">
                <a:ea typeface="+mn-lt"/>
                <a:cs typeface="+mn-lt"/>
              </a:rPr>
              <a:t>on one</a:t>
            </a:r>
            <a:r>
              <a:rPr lang="en-US" sz="2800" dirty="0">
                <a:ea typeface="+mn-lt"/>
                <a:cs typeface="+mn-lt"/>
              </a:rPr>
              <a:t> </a:t>
            </a:r>
            <a:r>
              <a:rPr lang="en-US" sz="2800" baseline="0" dirty="0">
                <a:ea typeface="+mn-lt"/>
                <a:cs typeface="+mn-lt"/>
              </a:rPr>
              <a:t>substructural mode</a:t>
            </a:r>
            <a:endParaRPr lang="en-US" dirty="0">
              <a:ea typeface="+mn-lt"/>
              <a:cs typeface="+mn-lt"/>
            </a:endParaRPr>
          </a:p>
          <a:p>
            <a:endParaRPr lang="en-US" sz="2800" dirty="0">
              <a:ea typeface="+mn-lt"/>
              <a:cs typeface="+mn-lt"/>
            </a:endParaRPr>
          </a:p>
          <a:p>
            <a:r>
              <a:rPr lang="en-US" sz="2800" dirty="0">
                <a:ea typeface="+mn-lt"/>
                <a:cs typeface="+mn-lt"/>
              </a:rPr>
              <a:t>We want to</a:t>
            </a:r>
            <a:r>
              <a:rPr lang="en-US" sz="2800" baseline="0" dirty="0">
                <a:ea typeface="+mn-lt"/>
                <a:cs typeface="+mn-lt"/>
              </a:rPr>
              <a:t> </a:t>
            </a:r>
            <a:r>
              <a:rPr lang="en-US" sz="2800" dirty="0">
                <a:ea typeface="+mn-lt"/>
                <a:cs typeface="+mn-lt"/>
              </a:rPr>
              <a:t>be able to switch between them in the framework</a:t>
            </a:r>
            <a:endParaRPr lang="en-US" sz="2800" dirty="0"/>
          </a:p>
          <a:p>
            <a:pPr algn="ctr"/>
            <a:endParaRPr lang="en-US" dirty="0"/>
          </a:p>
        </p:txBody>
      </p:sp>
      <p:sp>
        <p:nvSpPr>
          <p:cNvPr id="3" name="Slide Number Placeholder 2">
            <a:extLst>
              <a:ext uri="{FF2B5EF4-FFF2-40B4-BE49-F238E27FC236}">
                <a16:creationId xmlns:a16="http://schemas.microsoft.com/office/drawing/2014/main" id="{70D2E2EB-79BE-0454-2F3B-C86CFFBF1C1A}"/>
              </a:ext>
            </a:extLst>
          </p:cNvPr>
          <p:cNvSpPr>
            <a:spLocks noGrp="1"/>
          </p:cNvSpPr>
          <p:nvPr>
            <p:ph type="sldNum" sz="quarter" idx="12"/>
          </p:nvPr>
        </p:nvSpPr>
        <p:spPr/>
        <p:txBody>
          <a:bodyPr/>
          <a:lstStyle/>
          <a:p>
            <a:fld id="{330EA680-D336-4FF7-8B7A-9848BB0A1C32}" type="slidenum">
              <a:rPr lang="en-US" smtClean="0"/>
              <a:t>15</a:t>
            </a:fld>
            <a:endParaRPr lang="en-US"/>
          </a:p>
        </p:txBody>
      </p:sp>
    </p:spTree>
    <p:extLst>
      <p:ext uri="{BB962C8B-B14F-4D97-AF65-F5344CB8AC3E}">
        <p14:creationId xmlns:p14="http://schemas.microsoft.com/office/powerpoint/2010/main" val="125015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A7246-5361-763E-388C-884D6736DB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511E98-A9AD-FE08-4379-2D426D8F8CDA}"/>
              </a:ext>
            </a:extLst>
          </p:cNvPr>
          <p:cNvSpPr>
            <a:spLocks noGrp="1"/>
          </p:cNvSpPr>
          <p:nvPr>
            <p:ph type="title"/>
          </p:nvPr>
        </p:nvSpPr>
        <p:spPr/>
        <p:txBody>
          <a:bodyPr/>
          <a:lstStyle/>
          <a:p>
            <a:r>
              <a:rPr lang="en-US" sz="3900">
                <a:ea typeface="+mj-lt"/>
                <a:cs typeface="+mj-lt"/>
              </a:rPr>
              <a:t>Example 1: Capability (no weakening) </a:t>
            </a:r>
            <a:endParaRPr lang="en-US">
              <a:ea typeface="+mj-lt"/>
              <a:cs typeface="+mj-lt"/>
            </a:endParaRPr>
          </a:p>
        </p:txBody>
      </p:sp>
      <p:sp>
        <p:nvSpPr>
          <p:cNvPr id="3" name="Slide Number Placeholder 2">
            <a:extLst>
              <a:ext uri="{FF2B5EF4-FFF2-40B4-BE49-F238E27FC236}">
                <a16:creationId xmlns:a16="http://schemas.microsoft.com/office/drawing/2014/main" id="{D4AE63C4-12B9-B5E9-E951-E86C16D4A15B}"/>
              </a:ext>
            </a:extLst>
          </p:cNvPr>
          <p:cNvSpPr>
            <a:spLocks noGrp="1"/>
          </p:cNvSpPr>
          <p:nvPr>
            <p:ph type="sldNum" sz="quarter" idx="12"/>
          </p:nvPr>
        </p:nvSpPr>
        <p:spPr/>
        <p:txBody>
          <a:bodyPr/>
          <a:lstStyle/>
          <a:p>
            <a:fld id="{330EA680-D336-4FF7-8B7A-9848BB0A1C32}" type="slidenum">
              <a:rPr lang="en-US" smtClean="0"/>
              <a:t>16</a:t>
            </a:fld>
            <a:endParaRPr lang="en-US"/>
          </a:p>
        </p:txBody>
      </p:sp>
      <p:pic>
        <p:nvPicPr>
          <p:cNvPr id="5" name="Picture 4" descr="Homer Simpson vai responder, em direto, às perguntas dos fãs - MoveNotícias">
            <a:extLst>
              <a:ext uri="{FF2B5EF4-FFF2-40B4-BE49-F238E27FC236}">
                <a16:creationId xmlns:a16="http://schemas.microsoft.com/office/drawing/2014/main" id="{BEAEAAB2-472C-129A-9519-274ABAB001CE}"/>
              </a:ext>
            </a:extLst>
          </p:cNvPr>
          <p:cNvPicPr>
            <a:picLocks noChangeAspect="1"/>
          </p:cNvPicPr>
          <p:nvPr/>
        </p:nvPicPr>
        <p:blipFill>
          <a:blip r:embed="rId2"/>
          <a:stretch>
            <a:fillRect/>
          </a:stretch>
        </p:blipFill>
        <p:spPr>
          <a:xfrm>
            <a:off x="624059" y="1695565"/>
            <a:ext cx="2743200" cy="1543336"/>
          </a:xfrm>
          <a:prstGeom prst="rect">
            <a:avLst/>
          </a:prstGeom>
        </p:spPr>
      </p:pic>
      <p:pic>
        <p:nvPicPr>
          <p:cNvPr id="7" name="Picture 6">
            <a:extLst>
              <a:ext uri="{FF2B5EF4-FFF2-40B4-BE49-F238E27FC236}">
                <a16:creationId xmlns:a16="http://schemas.microsoft.com/office/drawing/2014/main" id="{81908E8A-72FF-E47D-7698-D704DEB03054}"/>
              </a:ext>
            </a:extLst>
          </p:cNvPr>
          <p:cNvPicPr>
            <a:picLocks noChangeAspect="1"/>
          </p:cNvPicPr>
          <p:nvPr/>
        </p:nvPicPr>
        <p:blipFill>
          <a:blip r:embed="rId3"/>
          <a:srcRect l="1363" t="7923" r="-1157" b="34072"/>
          <a:stretch>
            <a:fillRect/>
          </a:stretch>
        </p:blipFill>
        <p:spPr>
          <a:xfrm>
            <a:off x="837181" y="4005831"/>
            <a:ext cx="2316826" cy="1672596"/>
          </a:xfrm>
          <a:prstGeom prst="rect">
            <a:avLst/>
          </a:prstGeom>
        </p:spPr>
      </p:pic>
      <p:grpSp>
        <p:nvGrpSpPr>
          <p:cNvPr id="11" name="Group 10">
            <a:extLst>
              <a:ext uri="{FF2B5EF4-FFF2-40B4-BE49-F238E27FC236}">
                <a16:creationId xmlns:a16="http://schemas.microsoft.com/office/drawing/2014/main" id="{DC337244-81A1-A146-85B4-077E6C1AA8CD}"/>
              </a:ext>
            </a:extLst>
          </p:cNvPr>
          <p:cNvGrpSpPr/>
          <p:nvPr/>
        </p:nvGrpSpPr>
        <p:grpSpPr>
          <a:xfrm>
            <a:off x="9706038" y="2481914"/>
            <a:ext cx="1843759" cy="2312880"/>
            <a:chOff x="3389263" y="1870873"/>
            <a:chExt cx="1843759" cy="2948659"/>
          </a:xfrm>
        </p:grpSpPr>
        <p:sp>
          <p:nvSpPr>
            <p:cNvPr id="9" name="Rectangle 8">
              <a:extLst>
                <a:ext uri="{FF2B5EF4-FFF2-40B4-BE49-F238E27FC236}">
                  <a16:creationId xmlns:a16="http://schemas.microsoft.com/office/drawing/2014/main" id="{5D9A1533-6EE0-7ED5-E7AC-6982277271C8}"/>
                </a:ext>
              </a:extLst>
            </p:cNvPr>
            <p:cNvSpPr/>
            <p:nvPr/>
          </p:nvSpPr>
          <p:spPr>
            <a:xfrm>
              <a:off x="3389263" y="1870873"/>
              <a:ext cx="1843759" cy="2948659"/>
            </a:xfrm>
            <a:prstGeom prst="rect">
              <a:avLst/>
            </a:prstGeom>
            <a:solidFill>
              <a:srgbClr val="FAE9B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DA26D82-C4C5-D521-4724-172F090C15A6}"/>
                </a:ext>
              </a:extLst>
            </p:cNvPr>
            <p:cNvSpPr txBox="1"/>
            <p:nvPr/>
          </p:nvSpPr>
          <p:spPr>
            <a:xfrm>
              <a:off x="3477384" y="1952216"/>
              <a:ext cx="164718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t>Nuclear launch code</a:t>
              </a:r>
            </a:p>
          </p:txBody>
        </p:sp>
      </p:grpSp>
      <p:sp>
        <p:nvSpPr>
          <p:cNvPr id="13" name="TextBox 12">
            <a:extLst>
              <a:ext uri="{FF2B5EF4-FFF2-40B4-BE49-F238E27FC236}">
                <a16:creationId xmlns:a16="http://schemas.microsoft.com/office/drawing/2014/main" id="{77B081E4-0C2A-C600-E790-4F27C433558B}"/>
              </a:ext>
            </a:extLst>
          </p:cNvPr>
          <p:cNvSpPr txBox="1"/>
          <p:nvPr/>
        </p:nvSpPr>
        <p:spPr>
          <a:xfrm>
            <a:off x="10069040" y="2738329"/>
            <a:ext cx="111799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FF0000"/>
                </a:solidFill>
                <a:latin typeface="Times New Roman"/>
                <a:cs typeface="Times New Roman"/>
              </a:rPr>
              <a:t>TOP SECRET</a:t>
            </a:r>
          </a:p>
        </p:txBody>
      </p:sp>
      <p:sp>
        <p:nvSpPr>
          <p:cNvPr id="15" name="TextBox 14">
            <a:extLst>
              <a:ext uri="{FF2B5EF4-FFF2-40B4-BE49-F238E27FC236}">
                <a16:creationId xmlns:a16="http://schemas.microsoft.com/office/drawing/2014/main" id="{809BDF10-02AB-1ECD-248D-597D65483A48}"/>
              </a:ext>
            </a:extLst>
          </p:cNvPr>
          <p:cNvSpPr txBox="1"/>
          <p:nvPr/>
        </p:nvSpPr>
        <p:spPr>
          <a:xfrm>
            <a:off x="1435844" y="1436684"/>
            <a:ext cx="111799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FF0000"/>
                </a:solidFill>
                <a:latin typeface="Times New Roman"/>
                <a:cs typeface="Times New Roman"/>
              </a:rPr>
              <a:t>PUBLIC</a:t>
            </a:r>
            <a:endParaRPr lang="en-US"/>
          </a:p>
        </p:txBody>
      </p:sp>
      <p:sp>
        <p:nvSpPr>
          <p:cNvPr id="17" name="TextBox 16">
            <a:extLst>
              <a:ext uri="{FF2B5EF4-FFF2-40B4-BE49-F238E27FC236}">
                <a16:creationId xmlns:a16="http://schemas.microsoft.com/office/drawing/2014/main" id="{A21CE257-A1FD-A652-66D4-0DC6B4CA1FF4}"/>
              </a:ext>
            </a:extLst>
          </p:cNvPr>
          <p:cNvSpPr txBox="1"/>
          <p:nvPr/>
        </p:nvSpPr>
        <p:spPr>
          <a:xfrm>
            <a:off x="1433924" y="3727721"/>
            <a:ext cx="111799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FF0000"/>
                </a:solidFill>
                <a:latin typeface="Times New Roman"/>
                <a:cs typeface="Times New Roman"/>
              </a:rPr>
              <a:t>TOP SECRET</a:t>
            </a:r>
          </a:p>
        </p:txBody>
      </p:sp>
      <p:grpSp>
        <p:nvGrpSpPr>
          <p:cNvPr id="21" name="Group 20">
            <a:extLst>
              <a:ext uri="{FF2B5EF4-FFF2-40B4-BE49-F238E27FC236}">
                <a16:creationId xmlns:a16="http://schemas.microsoft.com/office/drawing/2014/main" id="{D68FF9AC-E60E-C5E3-AAC5-B69E2574932E}"/>
              </a:ext>
            </a:extLst>
          </p:cNvPr>
          <p:cNvGrpSpPr/>
          <p:nvPr/>
        </p:nvGrpSpPr>
        <p:grpSpPr>
          <a:xfrm>
            <a:off x="4724226" y="1786105"/>
            <a:ext cx="2743422" cy="3617908"/>
            <a:chOff x="4724226" y="1786105"/>
            <a:chExt cx="2743422" cy="3617908"/>
          </a:xfrm>
        </p:grpSpPr>
        <p:sp>
          <p:nvSpPr>
            <p:cNvPr id="19" name="Subtitle 2">
              <a:extLst>
                <a:ext uri="{FF2B5EF4-FFF2-40B4-BE49-F238E27FC236}">
                  <a16:creationId xmlns:a16="http://schemas.microsoft.com/office/drawing/2014/main" id="{A562AA58-F489-2489-9BC9-C605F7CCB90A}"/>
                </a:ext>
              </a:extLst>
            </p:cNvPr>
            <p:cNvSpPr txBox="1">
              <a:spLocks/>
            </p:cNvSpPr>
            <p:nvPr/>
          </p:nvSpPr>
          <p:spPr>
            <a:xfrm>
              <a:off x="4724226" y="1786105"/>
              <a:ext cx="2743422" cy="48061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en-US" dirty="0">
                  <a:latin typeface="Courier New"/>
                  <a:ea typeface="+mn-lt"/>
                  <a:cs typeface="Courier New"/>
                </a:rPr>
                <a:t>auth()</a:t>
              </a:r>
              <a:endParaRPr lang="en-US" baseline="-25000" dirty="0">
                <a:latin typeface="Courier New"/>
                <a:ea typeface="+mn-lt"/>
                <a:cs typeface="Courier New"/>
              </a:endParaRPr>
            </a:p>
          </p:txBody>
        </p:sp>
        <p:pic>
          <p:nvPicPr>
            <p:cNvPr id="20" name="Picture 19" descr="Thwomp - SmashWiki, the Super Smash Bros. wiki">
              <a:extLst>
                <a:ext uri="{FF2B5EF4-FFF2-40B4-BE49-F238E27FC236}">
                  <a16:creationId xmlns:a16="http://schemas.microsoft.com/office/drawing/2014/main" id="{43F3D354-9748-90A1-EFAE-C31A91FA9E94}"/>
                </a:ext>
              </a:extLst>
            </p:cNvPr>
            <p:cNvPicPr>
              <a:picLocks noChangeAspect="1"/>
            </p:cNvPicPr>
            <p:nvPr/>
          </p:nvPicPr>
          <p:blipFill>
            <a:blip r:embed="rId4"/>
            <a:stretch>
              <a:fillRect/>
            </a:stretch>
          </p:blipFill>
          <p:spPr>
            <a:xfrm>
              <a:off x="4724400" y="2333915"/>
              <a:ext cx="2743200" cy="3070098"/>
            </a:xfrm>
            <a:prstGeom prst="rect">
              <a:avLst/>
            </a:prstGeom>
          </p:spPr>
        </p:pic>
      </p:grpSp>
      <p:cxnSp>
        <p:nvCxnSpPr>
          <p:cNvPr id="23" name="Straight Arrow Connector 22">
            <a:extLst>
              <a:ext uri="{FF2B5EF4-FFF2-40B4-BE49-F238E27FC236}">
                <a16:creationId xmlns:a16="http://schemas.microsoft.com/office/drawing/2014/main" id="{19AD5183-2841-7A2E-AC33-4C07A8945EE6}"/>
              </a:ext>
            </a:extLst>
          </p:cNvPr>
          <p:cNvCxnSpPr/>
          <p:nvPr/>
        </p:nvCxnSpPr>
        <p:spPr>
          <a:xfrm>
            <a:off x="3160874" y="2302062"/>
            <a:ext cx="1447126" cy="9893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3ED9BB7B-7A2A-D360-91D0-7E717C75788B}"/>
              </a:ext>
            </a:extLst>
          </p:cNvPr>
          <p:cNvCxnSpPr/>
          <p:nvPr/>
        </p:nvCxnSpPr>
        <p:spPr>
          <a:xfrm flipH="1" flipV="1">
            <a:off x="3227329" y="2151092"/>
            <a:ext cx="1383161" cy="92929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14D73F51-52C2-34B5-DEE1-8096925A14CF}"/>
              </a:ext>
            </a:extLst>
          </p:cNvPr>
          <p:cNvCxnSpPr/>
          <p:nvPr/>
        </p:nvCxnSpPr>
        <p:spPr>
          <a:xfrm flipH="1">
            <a:off x="3358864" y="4205247"/>
            <a:ext cx="1292444" cy="884987"/>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3DA0CD2E-8AEA-50F1-368F-6731CFCB8860}"/>
              </a:ext>
            </a:extLst>
          </p:cNvPr>
          <p:cNvCxnSpPr/>
          <p:nvPr/>
        </p:nvCxnSpPr>
        <p:spPr>
          <a:xfrm flipV="1">
            <a:off x="3370425" y="4022527"/>
            <a:ext cx="1233947" cy="81136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30" name="Picture 29" descr="Super Star - Super Mario Wiki, the Mario encyclopedia">
            <a:extLst>
              <a:ext uri="{FF2B5EF4-FFF2-40B4-BE49-F238E27FC236}">
                <a16:creationId xmlns:a16="http://schemas.microsoft.com/office/drawing/2014/main" id="{A48B7E2D-E5D6-5B77-512E-D3A754CF37C2}"/>
              </a:ext>
            </a:extLst>
          </p:cNvPr>
          <p:cNvPicPr>
            <a:picLocks noChangeAspect="1"/>
          </p:cNvPicPr>
          <p:nvPr/>
        </p:nvPicPr>
        <p:blipFill>
          <a:blip r:embed="rId5"/>
          <a:stretch>
            <a:fillRect/>
          </a:stretch>
        </p:blipFill>
        <p:spPr>
          <a:xfrm>
            <a:off x="2334079" y="4007646"/>
            <a:ext cx="815521" cy="806673"/>
          </a:xfrm>
          <a:prstGeom prst="rect">
            <a:avLst/>
          </a:prstGeom>
        </p:spPr>
      </p:pic>
      <p:cxnSp>
        <p:nvCxnSpPr>
          <p:cNvPr id="32" name="Straight Arrow Connector 31">
            <a:extLst>
              <a:ext uri="{FF2B5EF4-FFF2-40B4-BE49-F238E27FC236}">
                <a16:creationId xmlns:a16="http://schemas.microsoft.com/office/drawing/2014/main" id="{443A6047-0D94-AD92-C900-8AB6C58D72D4}"/>
              </a:ext>
            </a:extLst>
          </p:cNvPr>
          <p:cNvCxnSpPr/>
          <p:nvPr/>
        </p:nvCxnSpPr>
        <p:spPr>
          <a:xfrm flipV="1">
            <a:off x="7691146" y="3694141"/>
            <a:ext cx="1964196" cy="854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38" name="Group 37">
            <a:extLst>
              <a:ext uri="{FF2B5EF4-FFF2-40B4-BE49-F238E27FC236}">
                <a16:creationId xmlns:a16="http://schemas.microsoft.com/office/drawing/2014/main" id="{29CBAA0E-7246-184B-CFAD-3A34759ED5F5}"/>
              </a:ext>
            </a:extLst>
          </p:cNvPr>
          <p:cNvGrpSpPr/>
          <p:nvPr/>
        </p:nvGrpSpPr>
        <p:grpSpPr>
          <a:xfrm>
            <a:off x="7633606" y="2876440"/>
            <a:ext cx="2671536" cy="876855"/>
            <a:chOff x="5733142" y="5493547"/>
            <a:chExt cx="2671536" cy="876855"/>
          </a:xfrm>
        </p:grpSpPr>
        <p:pic>
          <p:nvPicPr>
            <p:cNvPr id="34" name="Picture 33" descr="Super Star - Super Mario Wiki, the Mario encyclopedia">
              <a:extLst>
                <a:ext uri="{FF2B5EF4-FFF2-40B4-BE49-F238E27FC236}">
                  <a16:creationId xmlns:a16="http://schemas.microsoft.com/office/drawing/2014/main" id="{50E88AF1-840B-7F1B-1A02-0B26A946C144}"/>
                </a:ext>
              </a:extLst>
            </p:cNvPr>
            <p:cNvPicPr>
              <a:picLocks noChangeAspect="1"/>
            </p:cNvPicPr>
            <p:nvPr/>
          </p:nvPicPr>
          <p:blipFill>
            <a:blip r:embed="rId5"/>
            <a:stretch>
              <a:fillRect/>
            </a:stretch>
          </p:blipFill>
          <p:spPr>
            <a:xfrm>
              <a:off x="6768193" y="5493547"/>
              <a:ext cx="815521" cy="806673"/>
            </a:xfrm>
            <a:prstGeom prst="rect">
              <a:avLst/>
            </a:prstGeom>
          </p:spPr>
        </p:pic>
        <p:sp>
          <p:nvSpPr>
            <p:cNvPr id="36" name="TextBox 35">
              <a:extLst>
                <a:ext uri="{FF2B5EF4-FFF2-40B4-BE49-F238E27FC236}">
                  <a16:creationId xmlns:a16="http://schemas.microsoft.com/office/drawing/2014/main" id="{20B2BA4A-9A07-F788-7D53-8EC6EFE1E934}"/>
                </a:ext>
              </a:extLst>
            </p:cNvPr>
            <p:cNvSpPr txBox="1"/>
            <p:nvPr/>
          </p:nvSpPr>
          <p:spPr>
            <a:xfrm>
              <a:off x="5733142" y="5724071"/>
              <a:ext cx="267153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Courier New"/>
                </a:rPr>
                <a:t>secure(      )</a:t>
              </a:r>
              <a:endParaRPr lang="en-US" dirty="0"/>
            </a:p>
            <a:p>
              <a:pPr algn="ctr"/>
              <a:endParaRPr lang="en-US"/>
            </a:p>
          </p:txBody>
        </p:sp>
      </p:grpSp>
    </p:spTree>
    <p:extLst>
      <p:ext uri="{BB962C8B-B14F-4D97-AF65-F5344CB8AC3E}">
        <p14:creationId xmlns:p14="http://schemas.microsoft.com/office/powerpoint/2010/main" val="47634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625520-0C64-0DA6-6209-68D31BF992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50B3EE-223E-E72C-6A25-0BD18A6A5607}"/>
              </a:ext>
            </a:extLst>
          </p:cNvPr>
          <p:cNvSpPr>
            <a:spLocks noGrp="1"/>
          </p:cNvSpPr>
          <p:nvPr>
            <p:ph type="title"/>
          </p:nvPr>
        </p:nvSpPr>
        <p:spPr/>
        <p:txBody>
          <a:bodyPr/>
          <a:lstStyle/>
          <a:p>
            <a:r>
              <a:rPr lang="en-US" sz="3900">
                <a:ea typeface="+mj-lt"/>
                <a:cs typeface="+mj-lt"/>
              </a:rPr>
              <a:t>Example 1: Capability (no weakening) </a:t>
            </a:r>
            <a:endParaRPr lang="en-US">
              <a:ea typeface="+mj-lt"/>
              <a:cs typeface="+mj-lt"/>
            </a:endParaRPr>
          </a:p>
        </p:txBody>
      </p:sp>
      <p:sp>
        <p:nvSpPr>
          <p:cNvPr id="5" name="Slide Number Placeholder 4">
            <a:extLst>
              <a:ext uri="{FF2B5EF4-FFF2-40B4-BE49-F238E27FC236}">
                <a16:creationId xmlns:a16="http://schemas.microsoft.com/office/drawing/2014/main" id="{52AFFAFC-D3BC-F214-CC1A-EBC46652A20F}"/>
              </a:ext>
            </a:extLst>
          </p:cNvPr>
          <p:cNvSpPr>
            <a:spLocks noGrp="1"/>
          </p:cNvSpPr>
          <p:nvPr>
            <p:ph type="sldNum" sz="quarter" idx="12"/>
          </p:nvPr>
        </p:nvSpPr>
        <p:spPr/>
        <p:txBody>
          <a:bodyPr/>
          <a:lstStyle/>
          <a:p>
            <a:fld id="{330EA680-D336-4FF7-8B7A-9848BB0A1C32}" type="slidenum">
              <a:rPr lang="en-US" smtClean="0"/>
              <a:t>17</a:t>
            </a:fld>
            <a:endParaRPr lang="en-US"/>
          </a:p>
        </p:txBody>
      </p:sp>
      <p:sp>
        <p:nvSpPr>
          <p:cNvPr id="7" name="TextBox 6">
            <a:extLst>
              <a:ext uri="{FF2B5EF4-FFF2-40B4-BE49-F238E27FC236}">
                <a16:creationId xmlns:a16="http://schemas.microsoft.com/office/drawing/2014/main" id="{77AAD40C-5ED1-B46A-2E15-BD86634A2C76}"/>
              </a:ext>
            </a:extLst>
          </p:cNvPr>
          <p:cNvSpPr txBox="1"/>
          <p:nvPr/>
        </p:nvSpPr>
        <p:spPr>
          <a:xfrm>
            <a:off x="838200" y="1708704"/>
            <a:ext cx="4222146" cy="39395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ea typeface="+mn-lt"/>
                <a:cs typeface="+mn-lt"/>
              </a:rPr>
              <a:t>If authentication is successful, </a:t>
            </a:r>
            <a:r>
              <a:rPr lang="en-US" sz="2800" dirty="0">
                <a:latin typeface="Courier New"/>
                <a:ea typeface="+mn-lt"/>
                <a:cs typeface="Courier New"/>
              </a:rPr>
              <a:t>auth()</a:t>
            </a:r>
            <a:r>
              <a:rPr lang="en-US" sz="2800" dirty="0">
                <a:ea typeface="+mn-lt"/>
                <a:cs typeface="+mn-lt"/>
              </a:rPr>
              <a:t> function will generate and return a capability token.</a:t>
            </a:r>
            <a:endParaRPr lang="en-US" dirty="0"/>
          </a:p>
          <a:p>
            <a:endParaRPr lang="en-US"/>
          </a:p>
          <a:p>
            <a:endParaRPr lang="en-US" altLang="ja-JP"/>
          </a:p>
          <a:p>
            <a:r>
              <a:rPr lang="en-US" sz="2800" dirty="0">
                <a:ea typeface="+mn-lt"/>
                <a:cs typeface="+mn-lt"/>
              </a:rPr>
              <a:t>If authentication fails, </a:t>
            </a:r>
            <a:r>
              <a:rPr lang="en-US" sz="2800" dirty="0">
                <a:latin typeface="Courier New"/>
                <a:ea typeface="+mn-lt"/>
                <a:cs typeface="Courier New"/>
              </a:rPr>
              <a:t>auth()</a:t>
            </a:r>
            <a:r>
              <a:rPr lang="en-US" sz="2800" dirty="0">
                <a:ea typeface="+mn-lt"/>
                <a:cs typeface="+mn-lt"/>
              </a:rPr>
              <a:t> will return nothing.</a:t>
            </a:r>
            <a:endParaRPr lang="en-US" dirty="0">
              <a:ea typeface="+mn-lt"/>
              <a:cs typeface="+mn-lt"/>
            </a:endParaRPr>
          </a:p>
          <a:p>
            <a:pPr algn="ctr"/>
            <a:endParaRPr lang="en-US"/>
          </a:p>
        </p:txBody>
      </p:sp>
      <p:pic>
        <p:nvPicPr>
          <p:cNvPr id="4" name="Picture 3">
            <a:extLst>
              <a:ext uri="{FF2B5EF4-FFF2-40B4-BE49-F238E27FC236}">
                <a16:creationId xmlns:a16="http://schemas.microsoft.com/office/drawing/2014/main" id="{A0F0E3E6-9012-E903-CCD8-07AB9B17B4AB}"/>
              </a:ext>
            </a:extLst>
          </p:cNvPr>
          <p:cNvPicPr>
            <a:picLocks noChangeAspect="1"/>
          </p:cNvPicPr>
          <p:nvPr/>
        </p:nvPicPr>
        <p:blipFill>
          <a:blip r:embed="rId2"/>
          <a:srcRect r="-248" b="35068"/>
          <a:stretch>
            <a:fillRect/>
          </a:stretch>
        </p:blipFill>
        <p:spPr>
          <a:xfrm>
            <a:off x="6298878" y="2907745"/>
            <a:ext cx="5051231" cy="1039044"/>
          </a:xfrm>
          <a:prstGeom prst="rect">
            <a:avLst/>
          </a:prstGeom>
        </p:spPr>
      </p:pic>
    </p:spTree>
    <p:extLst>
      <p:ext uri="{BB962C8B-B14F-4D97-AF65-F5344CB8AC3E}">
        <p14:creationId xmlns:p14="http://schemas.microsoft.com/office/powerpoint/2010/main" val="154486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1244C6-21B4-F6D9-CFEB-84752D9BBD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0086BE-71FB-0180-E0DA-A724DD79B3F9}"/>
              </a:ext>
            </a:extLst>
          </p:cNvPr>
          <p:cNvSpPr>
            <a:spLocks noGrp="1"/>
          </p:cNvSpPr>
          <p:nvPr>
            <p:ph type="title"/>
          </p:nvPr>
        </p:nvSpPr>
        <p:spPr/>
        <p:txBody>
          <a:bodyPr/>
          <a:lstStyle/>
          <a:p>
            <a:r>
              <a:rPr lang="en-US" sz="3900" dirty="0">
                <a:ea typeface="+mj-lt"/>
                <a:cs typeface="+mj-lt"/>
              </a:rPr>
              <a:t>Example 1: Capability (no weakening) </a:t>
            </a:r>
            <a:endParaRPr lang="en-US" dirty="0">
              <a:ea typeface="+mj-lt"/>
              <a:cs typeface="+mj-lt"/>
            </a:endParaRPr>
          </a:p>
        </p:txBody>
      </p:sp>
      <p:sp>
        <p:nvSpPr>
          <p:cNvPr id="5" name="Slide Number Placeholder 4">
            <a:extLst>
              <a:ext uri="{FF2B5EF4-FFF2-40B4-BE49-F238E27FC236}">
                <a16:creationId xmlns:a16="http://schemas.microsoft.com/office/drawing/2014/main" id="{10F0A5E2-E6BB-19DB-626B-9308DBC6F724}"/>
              </a:ext>
            </a:extLst>
          </p:cNvPr>
          <p:cNvSpPr>
            <a:spLocks noGrp="1"/>
          </p:cNvSpPr>
          <p:nvPr>
            <p:ph type="sldNum" sz="quarter" idx="12"/>
          </p:nvPr>
        </p:nvSpPr>
        <p:spPr/>
        <p:txBody>
          <a:bodyPr/>
          <a:lstStyle/>
          <a:p>
            <a:fld id="{330EA680-D336-4FF7-8B7A-9848BB0A1C32}" type="slidenum">
              <a:rPr lang="en-US" dirty="0" smtClean="0"/>
              <a:t>18</a:t>
            </a:fld>
            <a:endParaRPr lang="en-US" dirty="0"/>
          </a:p>
        </p:txBody>
      </p:sp>
      <p:pic>
        <p:nvPicPr>
          <p:cNvPr id="10" name="Picture 9">
            <a:extLst>
              <a:ext uri="{FF2B5EF4-FFF2-40B4-BE49-F238E27FC236}">
                <a16:creationId xmlns:a16="http://schemas.microsoft.com/office/drawing/2014/main" id="{F8FC06A9-A305-51AE-AF49-EC277D59A8BF}"/>
              </a:ext>
            </a:extLst>
          </p:cNvPr>
          <p:cNvPicPr>
            <a:picLocks noChangeAspect="1"/>
          </p:cNvPicPr>
          <p:nvPr/>
        </p:nvPicPr>
        <p:blipFill>
          <a:blip r:embed="rId2"/>
          <a:stretch>
            <a:fillRect/>
          </a:stretch>
        </p:blipFill>
        <p:spPr>
          <a:xfrm>
            <a:off x="6217718" y="2025781"/>
            <a:ext cx="5153025" cy="2981325"/>
          </a:xfrm>
          <a:prstGeom prst="rect">
            <a:avLst/>
          </a:prstGeom>
        </p:spPr>
      </p:pic>
      <p:sp>
        <p:nvSpPr>
          <p:cNvPr id="12" name="TextBox 11">
            <a:extLst>
              <a:ext uri="{FF2B5EF4-FFF2-40B4-BE49-F238E27FC236}">
                <a16:creationId xmlns:a16="http://schemas.microsoft.com/office/drawing/2014/main" id="{DA30C023-532A-0B84-1AEB-CD60301947B2}"/>
              </a:ext>
            </a:extLst>
          </p:cNvPr>
          <p:cNvSpPr txBox="1"/>
          <p:nvPr/>
        </p:nvSpPr>
        <p:spPr>
          <a:xfrm>
            <a:off x="838200" y="2395753"/>
            <a:ext cx="4222146"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ea typeface="+mn-lt"/>
                <a:cs typeface="+mn-lt"/>
              </a:rPr>
              <a:t>After successful authentication, we can pass the generated capability token to the </a:t>
            </a:r>
            <a:r>
              <a:rPr lang="en-US" sz="2800" dirty="0">
                <a:latin typeface="Courier New"/>
                <a:ea typeface="+mn-lt"/>
                <a:cs typeface="Courier New"/>
              </a:rPr>
              <a:t>secured()</a:t>
            </a:r>
            <a:r>
              <a:rPr lang="en-US" sz="2800" dirty="0">
                <a:ea typeface="+mn-lt"/>
                <a:cs typeface="+mn-lt"/>
              </a:rPr>
              <a:t> function.</a:t>
            </a:r>
            <a:endParaRPr lang="en-US" dirty="0"/>
          </a:p>
        </p:txBody>
      </p:sp>
    </p:spTree>
    <p:extLst>
      <p:ext uri="{BB962C8B-B14F-4D97-AF65-F5344CB8AC3E}">
        <p14:creationId xmlns:p14="http://schemas.microsoft.com/office/powerpoint/2010/main" val="3062588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7DC32E-6C5C-A181-34D3-68B9F9DA4B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C51CA0-7C7D-5745-9CCF-39300F29E617}"/>
              </a:ext>
            </a:extLst>
          </p:cNvPr>
          <p:cNvSpPr>
            <a:spLocks noGrp="1"/>
          </p:cNvSpPr>
          <p:nvPr>
            <p:ph type="title"/>
          </p:nvPr>
        </p:nvSpPr>
        <p:spPr/>
        <p:txBody>
          <a:bodyPr/>
          <a:lstStyle/>
          <a:p>
            <a:r>
              <a:rPr lang="en-US" sz="3900" dirty="0">
                <a:ea typeface="+mj-lt"/>
                <a:cs typeface="+mj-lt"/>
              </a:rPr>
              <a:t>Example 1: Capability (no weakening) </a:t>
            </a:r>
            <a:endParaRPr lang="en-US" dirty="0">
              <a:ea typeface="+mj-lt"/>
              <a:cs typeface="+mj-lt"/>
            </a:endParaRPr>
          </a:p>
        </p:txBody>
      </p:sp>
      <p:sp>
        <p:nvSpPr>
          <p:cNvPr id="5" name="Slide Number Placeholder 4">
            <a:extLst>
              <a:ext uri="{FF2B5EF4-FFF2-40B4-BE49-F238E27FC236}">
                <a16:creationId xmlns:a16="http://schemas.microsoft.com/office/drawing/2014/main" id="{76E1E400-2ED3-9224-CAF1-31B553F36527}"/>
              </a:ext>
            </a:extLst>
          </p:cNvPr>
          <p:cNvSpPr>
            <a:spLocks noGrp="1"/>
          </p:cNvSpPr>
          <p:nvPr>
            <p:ph type="sldNum" sz="quarter" idx="12"/>
          </p:nvPr>
        </p:nvSpPr>
        <p:spPr/>
        <p:txBody>
          <a:bodyPr/>
          <a:lstStyle/>
          <a:p>
            <a:fld id="{330EA680-D336-4FF7-8B7A-9848BB0A1C32}" type="slidenum">
              <a:rPr lang="en-US" dirty="0" smtClean="0"/>
              <a:t>19</a:t>
            </a:fld>
            <a:endParaRPr lang="en-US" dirty="0"/>
          </a:p>
        </p:txBody>
      </p:sp>
      <p:sp>
        <p:nvSpPr>
          <p:cNvPr id="12" name="TextBox 11">
            <a:extLst>
              <a:ext uri="{FF2B5EF4-FFF2-40B4-BE49-F238E27FC236}">
                <a16:creationId xmlns:a16="http://schemas.microsoft.com/office/drawing/2014/main" id="{EED4087D-ABB9-B276-A6C9-B2CA251855AC}"/>
              </a:ext>
            </a:extLst>
          </p:cNvPr>
          <p:cNvSpPr txBox="1"/>
          <p:nvPr/>
        </p:nvSpPr>
        <p:spPr>
          <a:xfrm>
            <a:off x="888167" y="2308310"/>
            <a:ext cx="4222146"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ea typeface="+mn-lt"/>
                <a:cs typeface="+mn-lt"/>
              </a:rPr>
              <a:t>What if I got authenticated multiple times?</a:t>
            </a:r>
            <a:endParaRPr lang="en-US" dirty="0"/>
          </a:p>
        </p:txBody>
      </p:sp>
      <p:pic>
        <p:nvPicPr>
          <p:cNvPr id="9" name="Picture 8">
            <a:extLst>
              <a:ext uri="{FF2B5EF4-FFF2-40B4-BE49-F238E27FC236}">
                <a16:creationId xmlns:a16="http://schemas.microsoft.com/office/drawing/2014/main" id="{C296C863-564F-6CF6-51A9-DBAADC9D272B}"/>
              </a:ext>
            </a:extLst>
          </p:cNvPr>
          <p:cNvPicPr>
            <a:picLocks noChangeAspect="1"/>
          </p:cNvPicPr>
          <p:nvPr/>
        </p:nvPicPr>
        <p:blipFill>
          <a:blip r:embed="rId2"/>
          <a:stretch>
            <a:fillRect/>
          </a:stretch>
        </p:blipFill>
        <p:spPr>
          <a:xfrm>
            <a:off x="6809126" y="1687799"/>
            <a:ext cx="4819650" cy="3257550"/>
          </a:xfrm>
          <a:prstGeom prst="rect">
            <a:avLst/>
          </a:prstGeom>
        </p:spPr>
      </p:pic>
      <p:sp>
        <p:nvSpPr>
          <p:cNvPr id="13" name="Subtitle 2">
            <a:extLst>
              <a:ext uri="{FF2B5EF4-FFF2-40B4-BE49-F238E27FC236}">
                <a16:creationId xmlns:a16="http://schemas.microsoft.com/office/drawing/2014/main" id="{5C81DE61-1905-94B0-C903-376963B73008}"/>
              </a:ext>
            </a:extLst>
          </p:cNvPr>
          <p:cNvSpPr txBox="1">
            <a:spLocks/>
          </p:cNvSpPr>
          <p:nvPr/>
        </p:nvSpPr>
        <p:spPr>
          <a:xfrm>
            <a:off x="890544" y="3495882"/>
            <a:ext cx="2945466" cy="622265"/>
          </a:xfrm>
          <a:prstGeom prst="rect">
            <a:avLst/>
          </a:prstGeom>
        </p:spPr>
        <p:txBody>
          <a:bodyPr vert="horz" lIns="91440" tIns="45720" rIns="91440" bIns="45720" rtlCol="0" anchor="t">
            <a:noAutofit/>
          </a:bodyPr>
          <a:lstStyle>
            <a:defPPr>
              <a:defRPr lang="en-US"/>
            </a:defPPr>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US" dirty="0" err="1">
                <a:ea typeface="+mn-lt"/>
                <a:cs typeface="+mn-lt"/>
              </a:rPr>
              <a:t>tok</a:t>
            </a:r>
            <a:r>
              <a:rPr lang="en-US" dirty="0">
                <a:ea typeface="+mn-lt"/>
                <a:cs typeface="+mn-lt"/>
              </a:rPr>
              <a:t>; </a:t>
            </a:r>
            <a:r>
              <a:rPr lang="en-US" dirty="0" err="1">
                <a:ea typeface="+mn-lt"/>
                <a:cs typeface="+mn-lt"/>
              </a:rPr>
              <a:t>tok</a:t>
            </a:r>
            <a:r>
              <a:rPr lang="en-US" dirty="0">
                <a:ea typeface="+mn-lt"/>
                <a:cs typeface="+mn-lt"/>
              </a:rPr>
              <a:t> : [c c] unit</a:t>
            </a:r>
            <a:endParaRPr lang="en-US" dirty="0"/>
          </a:p>
        </p:txBody>
      </p:sp>
      <p:sp>
        <p:nvSpPr>
          <p:cNvPr id="23" name="Subtitle 2">
            <a:extLst>
              <a:ext uri="{FF2B5EF4-FFF2-40B4-BE49-F238E27FC236}">
                <a16:creationId xmlns:a16="http://schemas.microsoft.com/office/drawing/2014/main" id="{AFA428BF-6CD7-99F2-CA29-E05A5E029DBC}"/>
              </a:ext>
            </a:extLst>
          </p:cNvPr>
          <p:cNvSpPr txBox="1">
            <a:spLocks/>
          </p:cNvSpPr>
          <p:nvPr/>
        </p:nvSpPr>
        <p:spPr>
          <a:xfrm>
            <a:off x="842527" y="4338378"/>
            <a:ext cx="2731754" cy="60576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en-US" dirty="0">
                <a:ea typeface="+mn-lt"/>
                <a:cs typeface="+mn-lt"/>
              </a:rPr>
              <a:t>[ c </a:t>
            </a:r>
            <a:r>
              <a:rPr lang="en-US" dirty="0" err="1">
                <a:ea typeface="+mn-lt"/>
                <a:cs typeface="+mn-lt"/>
              </a:rPr>
              <a:t>c</a:t>
            </a:r>
            <a:r>
              <a:rPr lang="en-US" dirty="0">
                <a:ea typeface="+mn-lt"/>
                <a:cs typeface="+mn-lt"/>
              </a:rPr>
              <a:t> ]  ⊑  [ c ] ?</a:t>
            </a:r>
            <a:endParaRPr lang="en-US" baseline="-25000" dirty="0">
              <a:ea typeface="+mn-lt"/>
              <a:cs typeface="+mn-lt"/>
            </a:endParaRPr>
          </a:p>
        </p:txBody>
      </p:sp>
    </p:spTree>
    <p:extLst>
      <p:ext uri="{BB962C8B-B14F-4D97-AF65-F5344CB8AC3E}">
        <p14:creationId xmlns:p14="http://schemas.microsoft.com/office/powerpoint/2010/main" val="2300123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1412D-7929-05DC-2A9E-657A7D45B8CC}"/>
              </a:ext>
            </a:extLst>
          </p:cNvPr>
          <p:cNvSpPr>
            <a:spLocks noGrp="1"/>
          </p:cNvSpPr>
          <p:nvPr>
            <p:ph type="title"/>
          </p:nvPr>
        </p:nvSpPr>
        <p:spPr/>
        <p:txBody>
          <a:bodyPr/>
          <a:lstStyle/>
          <a:p>
            <a:r>
              <a:rPr lang="en-US"/>
              <a:t>Dependency Tracking</a:t>
            </a:r>
          </a:p>
        </p:txBody>
      </p:sp>
      <p:sp>
        <p:nvSpPr>
          <p:cNvPr id="4" name="Rectangle 3">
            <a:extLst>
              <a:ext uri="{FF2B5EF4-FFF2-40B4-BE49-F238E27FC236}">
                <a16:creationId xmlns:a16="http://schemas.microsoft.com/office/drawing/2014/main" id="{EF2DBB59-2186-5C7A-1C5B-92DAE4C8D99C}"/>
              </a:ext>
            </a:extLst>
          </p:cNvPr>
          <p:cNvSpPr/>
          <p:nvPr/>
        </p:nvSpPr>
        <p:spPr>
          <a:xfrm>
            <a:off x="259079" y="4159134"/>
            <a:ext cx="4632267" cy="715587"/>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525354E8-5A6F-4D85-AC42-F98C7D33B3F2}"/>
              </a:ext>
            </a:extLst>
          </p:cNvPr>
          <p:cNvCxnSpPr/>
          <p:nvPr/>
        </p:nvCxnSpPr>
        <p:spPr>
          <a:xfrm flipH="1">
            <a:off x="1726276" y="4159134"/>
            <a:ext cx="6234" cy="705195"/>
          </a:xfrm>
          <a:prstGeom prst="straightConnector1">
            <a:avLst/>
          </a:prstGeom>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1C9B3631-2893-D067-7E76-7AF964BF2E0B}"/>
              </a:ext>
            </a:extLst>
          </p:cNvPr>
          <p:cNvCxnSpPr>
            <a:cxnSpLocks/>
          </p:cNvCxnSpPr>
          <p:nvPr/>
        </p:nvCxnSpPr>
        <p:spPr>
          <a:xfrm flipH="1">
            <a:off x="3335481" y="4159134"/>
            <a:ext cx="6234" cy="705195"/>
          </a:xfrm>
          <a:prstGeom prst="straightConnector1">
            <a:avLst/>
          </a:prstGeom>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9AE4016C-5B15-9E74-C704-32D9AC6E3580}"/>
              </a:ext>
            </a:extLst>
          </p:cNvPr>
          <p:cNvCxnSpPr/>
          <p:nvPr/>
        </p:nvCxnSpPr>
        <p:spPr>
          <a:xfrm>
            <a:off x="1128452" y="3038301"/>
            <a:ext cx="1133301" cy="108896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C34CCE41-13BA-D7C5-81FD-3B67E690E46E}"/>
              </a:ext>
            </a:extLst>
          </p:cNvPr>
          <p:cNvSpPr txBox="1"/>
          <p:nvPr/>
        </p:nvSpPr>
        <p:spPr>
          <a:xfrm>
            <a:off x="649779" y="2529147"/>
            <a:ext cx="374072" cy="6615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a:t>A</a:t>
            </a:r>
          </a:p>
        </p:txBody>
      </p:sp>
      <p:sp>
        <p:nvSpPr>
          <p:cNvPr id="11" name="TextBox 10">
            <a:extLst>
              <a:ext uri="{FF2B5EF4-FFF2-40B4-BE49-F238E27FC236}">
                <a16:creationId xmlns:a16="http://schemas.microsoft.com/office/drawing/2014/main" id="{EBABD262-9F1F-2CBB-BD3B-C102A3E1F753}"/>
              </a:ext>
            </a:extLst>
          </p:cNvPr>
          <p:cNvSpPr txBox="1"/>
          <p:nvPr/>
        </p:nvSpPr>
        <p:spPr>
          <a:xfrm>
            <a:off x="3781598" y="2534688"/>
            <a:ext cx="488372" cy="6615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a:t>B</a:t>
            </a:r>
          </a:p>
        </p:txBody>
      </p:sp>
      <p:cxnSp>
        <p:nvCxnSpPr>
          <p:cNvPr id="12" name="Straight Arrow Connector 11">
            <a:extLst>
              <a:ext uri="{FF2B5EF4-FFF2-40B4-BE49-F238E27FC236}">
                <a16:creationId xmlns:a16="http://schemas.microsoft.com/office/drawing/2014/main" id="{6670666E-173E-308E-27E7-A41132028B1F}"/>
              </a:ext>
            </a:extLst>
          </p:cNvPr>
          <p:cNvCxnSpPr/>
          <p:nvPr/>
        </p:nvCxnSpPr>
        <p:spPr>
          <a:xfrm flipH="1">
            <a:off x="2815245" y="3036915"/>
            <a:ext cx="955270" cy="106610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AC471DB2-A662-69C2-6E65-4F0A9FE6CB4D}"/>
              </a:ext>
            </a:extLst>
          </p:cNvPr>
          <p:cNvSpPr txBox="1"/>
          <p:nvPr/>
        </p:nvSpPr>
        <p:spPr>
          <a:xfrm>
            <a:off x="2787015" y="2973705"/>
            <a:ext cx="124206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a:latin typeface="Courier New"/>
                <a:cs typeface="Courier New"/>
              </a:rPr>
              <a:t>free()</a:t>
            </a:r>
          </a:p>
        </p:txBody>
      </p:sp>
      <p:sp>
        <p:nvSpPr>
          <p:cNvPr id="14" name="TextBox 13">
            <a:extLst>
              <a:ext uri="{FF2B5EF4-FFF2-40B4-BE49-F238E27FC236}">
                <a16:creationId xmlns:a16="http://schemas.microsoft.com/office/drawing/2014/main" id="{62835B67-28C7-6F8C-2944-D907D4B11A77}"/>
              </a:ext>
            </a:extLst>
          </p:cNvPr>
          <p:cNvSpPr txBox="1"/>
          <p:nvPr/>
        </p:nvSpPr>
        <p:spPr>
          <a:xfrm>
            <a:off x="1316355" y="2973705"/>
            <a:ext cx="12573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a:latin typeface="Courier New"/>
                <a:cs typeface="Courier New"/>
              </a:rPr>
              <a:t>free()</a:t>
            </a:r>
          </a:p>
        </p:txBody>
      </p:sp>
      <p:sp>
        <p:nvSpPr>
          <p:cNvPr id="16" name="TextBox 15">
            <a:extLst>
              <a:ext uri="{FF2B5EF4-FFF2-40B4-BE49-F238E27FC236}">
                <a16:creationId xmlns:a16="http://schemas.microsoft.com/office/drawing/2014/main" id="{AF1826AE-4BBE-22DF-D905-60004887D322}"/>
              </a:ext>
            </a:extLst>
          </p:cNvPr>
          <p:cNvSpPr txBox="1"/>
          <p:nvPr/>
        </p:nvSpPr>
        <p:spPr>
          <a:xfrm>
            <a:off x="2787015" y="2973705"/>
            <a:ext cx="11811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a:solidFill>
                  <a:srgbClr val="FF0000"/>
                </a:solidFill>
                <a:latin typeface="Courier New"/>
                <a:cs typeface="Courier New"/>
              </a:rPr>
              <a:t>free()</a:t>
            </a:r>
          </a:p>
        </p:txBody>
      </p:sp>
      <p:pic>
        <p:nvPicPr>
          <p:cNvPr id="3" name="Picture 2" descr="A drawing of Spider-Man crouched, looking up to the camera stricking a pose on a street-sign">
            <a:extLst>
              <a:ext uri="{FF2B5EF4-FFF2-40B4-BE49-F238E27FC236}">
                <a16:creationId xmlns:a16="http://schemas.microsoft.com/office/drawing/2014/main" id="{4B13110F-5233-70CB-D6AF-8D7B16178360}"/>
              </a:ext>
            </a:extLst>
          </p:cNvPr>
          <p:cNvPicPr>
            <a:picLocks noChangeAspect="1"/>
          </p:cNvPicPr>
          <p:nvPr/>
        </p:nvPicPr>
        <p:blipFill>
          <a:blip r:embed="rId2"/>
          <a:stretch>
            <a:fillRect/>
          </a:stretch>
        </p:blipFill>
        <p:spPr>
          <a:xfrm>
            <a:off x="9694333" y="967029"/>
            <a:ext cx="1524000" cy="2002942"/>
          </a:xfrm>
          <a:prstGeom prst="rect">
            <a:avLst/>
          </a:prstGeom>
        </p:spPr>
      </p:pic>
      <p:pic>
        <p:nvPicPr>
          <p:cNvPr id="5" name="Picture 4" descr="Image">
            <a:extLst>
              <a:ext uri="{FF2B5EF4-FFF2-40B4-BE49-F238E27FC236}">
                <a16:creationId xmlns:a16="http://schemas.microsoft.com/office/drawing/2014/main" id="{58FBE454-584A-6E92-2340-757527492593}"/>
              </a:ext>
            </a:extLst>
          </p:cNvPr>
          <p:cNvPicPr>
            <a:picLocks noChangeAspect="1"/>
          </p:cNvPicPr>
          <p:nvPr/>
        </p:nvPicPr>
        <p:blipFill>
          <a:blip r:embed="rId3"/>
          <a:stretch>
            <a:fillRect/>
          </a:stretch>
        </p:blipFill>
        <p:spPr>
          <a:xfrm>
            <a:off x="6383867" y="2531533"/>
            <a:ext cx="1888067" cy="1862667"/>
          </a:xfrm>
          <a:prstGeom prst="rect">
            <a:avLst/>
          </a:prstGeom>
        </p:spPr>
      </p:pic>
      <p:pic>
        <p:nvPicPr>
          <p:cNvPr id="10" name="Picture 9">
            <a:extLst>
              <a:ext uri="{FF2B5EF4-FFF2-40B4-BE49-F238E27FC236}">
                <a16:creationId xmlns:a16="http://schemas.microsoft.com/office/drawing/2014/main" id="{3C42A798-F7AE-6D6C-76C3-5DD01878F72F}"/>
              </a:ext>
            </a:extLst>
          </p:cNvPr>
          <p:cNvPicPr>
            <a:picLocks noChangeAspect="1"/>
          </p:cNvPicPr>
          <p:nvPr/>
        </p:nvPicPr>
        <p:blipFill>
          <a:blip r:embed="rId4"/>
          <a:stretch>
            <a:fillRect/>
          </a:stretch>
        </p:blipFill>
        <p:spPr>
          <a:xfrm>
            <a:off x="9608608" y="4537074"/>
            <a:ext cx="1898650" cy="1890184"/>
          </a:xfrm>
          <a:prstGeom prst="rect">
            <a:avLst/>
          </a:prstGeom>
        </p:spPr>
      </p:pic>
      <p:sp>
        <p:nvSpPr>
          <p:cNvPr id="18" name="Arrow: Right 17">
            <a:extLst>
              <a:ext uri="{FF2B5EF4-FFF2-40B4-BE49-F238E27FC236}">
                <a16:creationId xmlns:a16="http://schemas.microsoft.com/office/drawing/2014/main" id="{DF2E0C3E-821F-DDD5-95A0-C946A34F035A}"/>
              </a:ext>
            </a:extLst>
          </p:cNvPr>
          <p:cNvSpPr/>
          <p:nvPr/>
        </p:nvSpPr>
        <p:spPr>
          <a:xfrm rot="-2340000">
            <a:off x="8294370" y="2121745"/>
            <a:ext cx="1460923" cy="31919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053688F6-B8F0-564C-A1D4-F6E75DCB69E4}"/>
              </a:ext>
            </a:extLst>
          </p:cNvPr>
          <p:cNvSpPr/>
          <p:nvPr/>
        </p:nvSpPr>
        <p:spPr>
          <a:xfrm rot="8460000">
            <a:off x="8294369" y="2832945"/>
            <a:ext cx="1460923" cy="31919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D7B5E986-900B-F757-E4BC-5D8C911BC5DC}"/>
              </a:ext>
            </a:extLst>
          </p:cNvPr>
          <p:cNvSpPr/>
          <p:nvPr/>
        </p:nvSpPr>
        <p:spPr>
          <a:xfrm rot="2520000">
            <a:off x="8294369" y="4026745"/>
            <a:ext cx="1460923" cy="31919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id="{D53DA20D-A655-FB73-0629-1229BD6D1791}"/>
              </a:ext>
            </a:extLst>
          </p:cNvPr>
          <p:cNvSpPr/>
          <p:nvPr/>
        </p:nvSpPr>
        <p:spPr>
          <a:xfrm rot="13260000">
            <a:off x="8252035" y="4560144"/>
            <a:ext cx="1460923" cy="31919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descr="Shirt with solid fill">
            <a:extLst>
              <a:ext uri="{FF2B5EF4-FFF2-40B4-BE49-F238E27FC236}">
                <a16:creationId xmlns:a16="http://schemas.microsoft.com/office/drawing/2014/main" id="{45ACEA37-0EF2-71CD-4125-E3690A9CC38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654076" y="1714266"/>
            <a:ext cx="470290" cy="474965"/>
          </a:xfrm>
          <a:prstGeom prst="rect">
            <a:avLst/>
          </a:prstGeom>
        </p:spPr>
      </p:pic>
      <p:pic>
        <p:nvPicPr>
          <p:cNvPr id="23" name="Graphic 22" descr="Camera with solid fill">
            <a:extLst>
              <a:ext uri="{FF2B5EF4-FFF2-40B4-BE49-F238E27FC236}">
                <a16:creationId xmlns:a16="http://schemas.microsoft.com/office/drawing/2014/main" id="{26BBAA34-7D84-416E-9687-D753048C5D7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079487" y="2990498"/>
            <a:ext cx="353419" cy="358094"/>
          </a:xfrm>
          <a:prstGeom prst="rect">
            <a:avLst/>
          </a:prstGeom>
        </p:spPr>
      </p:pic>
      <p:pic>
        <p:nvPicPr>
          <p:cNvPr id="24" name="Graphic 23" descr="Newspaper with solid fill">
            <a:extLst>
              <a:ext uri="{FF2B5EF4-FFF2-40B4-BE49-F238E27FC236}">
                <a16:creationId xmlns:a16="http://schemas.microsoft.com/office/drawing/2014/main" id="{38550D4E-5D15-97EB-78DA-83BDF0F0C60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79486" y="3794572"/>
            <a:ext cx="358095" cy="395493"/>
          </a:xfrm>
          <a:prstGeom prst="rect">
            <a:avLst/>
          </a:prstGeom>
        </p:spPr>
      </p:pic>
      <p:pic>
        <p:nvPicPr>
          <p:cNvPr id="25" name="Graphic 24" descr="Dollar with solid fill">
            <a:extLst>
              <a:ext uri="{FF2B5EF4-FFF2-40B4-BE49-F238E27FC236}">
                <a16:creationId xmlns:a16="http://schemas.microsoft.com/office/drawing/2014/main" id="{5B87A4F4-139B-F516-EA02-47420BECDC3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710174" y="4958609"/>
            <a:ext cx="358094" cy="362769"/>
          </a:xfrm>
          <a:prstGeom prst="rect">
            <a:avLst/>
          </a:prstGeom>
        </p:spPr>
      </p:pic>
      <p:sp>
        <p:nvSpPr>
          <p:cNvPr id="26" name="Rectangle 25">
            <a:extLst>
              <a:ext uri="{FF2B5EF4-FFF2-40B4-BE49-F238E27FC236}">
                <a16:creationId xmlns:a16="http://schemas.microsoft.com/office/drawing/2014/main" id="{1C3852C8-C8B4-2D4F-6A7C-D326AFBC654D}"/>
              </a:ext>
            </a:extLst>
          </p:cNvPr>
          <p:cNvSpPr/>
          <p:nvPr/>
        </p:nvSpPr>
        <p:spPr>
          <a:xfrm>
            <a:off x="117572" y="1624743"/>
            <a:ext cx="5863426" cy="406033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C31115E-287C-0249-DCF8-A5299BDF1473}"/>
              </a:ext>
            </a:extLst>
          </p:cNvPr>
          <p:cNvSpPr/>
          <p:nvPr/>
        </p:nvSpPr>
        <p:spPr>
          <a:xfrm>
            <a:off x="6263360" y="277920"/>
            <a:ext cx="5660070" cy="640570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14">
            <a:extLst>
              <a:ext uri="{FF2B5EF4-FFF2-40B4-BE49-F238E27FC236}">
                <a16:creationId xmlns:a16="http://schemas.microsoft.com/office/drawing/2014/main" id="{41F7B6BC-33D9-99B2-4EB3-7974DDAA3FAA}"/>
              </a:ext>
            </a:extLst>
          </p:cNvPr>
          <p:cNvSpPr>
            <a:spLocks noGrp="1"/>
          </p:cNvSpPr>
          <p:nvPr>
            <p:ph type="sldNum" sz="quarter" idx="12"/>
          </p:nvPr>
        </p:nvSpPr>
        <p:spPr/>
        <p:txBody>
          <a:bodyPr/>
          <a:lstStyle/>
          <a:p>
            <a:fld id="{330EA680-D336-4FF7-8B7A-9848BB0A1C32}" type="slidenum">
              <a:rPr lang="en-US" smtClean="0"/>
              <a:t>2</a:t>
            </a:fld>
            <a:endParaRPr lang="en-US"/>
          </a:p>
        </p:txBody>
      </p:sp>
    </p:spTree>
    <p:extLst>
      <p:ext uri="{BB962C8B-B14F-4D97-AF65-F5344CB8AC3E}">
        <p14:creationId xmlns:p14="http://schemas.microsoft.com/office/powerpoint/2010/main" val="27479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18" grpId="0" animBg="1"/>
      <p:bldP spid="19" grpId="0" animBg="1"/>
      <p:bldP spid="20" grpId="0" animBg="1"/>
      <p:bldP spid="21" grpId="0" animBg="1"/>
      <p:bldP spid="26"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871860-A2B5-638F-ABBC-F91929D5F4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7AF47E-AB4F-326F-75CD-9C57F468F951}"/>
              </a:ext>
            </a:extLst>
          </p:cNvPr>
          <p:cNvSpPr>
            <a:spLocks noGrp="1"/>
          </p:cNvSpPr>
          <p:nvPr>
            <p:ph type="title"/>
          </p:nvPr>
        </p:nvSpPr>
        <p:spPr/>
        <p:txBody>
          <a:bodyPr/>
          <a:lstStyle/>
          <a:p>
            <a:r>
              <a:rPr lang="en-US" sz="3900" dirty="0">
                <a:ea typeface="+mj-lt"/>
                <a:cs typeface="+mj-lt"/>
              </a:rPr>
              <a:t>Example 1: Capability (no weakening) </a:t>
            </a:r>
            <a:endParaRPr lang="en-US" dirty="0">
              <a:ea typeface="+mj-lt"/>
              <a:cs typeface="+mj-lt"/>
            </a:endParaRPr>
          </a:p>
        </p:txBody>
      </p:sp>
      <p:sp>
        <p:nvSpPr>
          <p:cNvPr id="5" name="Slide Number Placeholder 4">
            <a:extLst>
              <a:ext uri="{FF2B5EF4-FFF2-40B4-BE49-F238E27FC236}">
                <a16:creationId xmlns:a16="http://schemas.microsoft.com/office/drawing/2014/main" id="{09169909-014E-5A73-A210-FCDEFF4F5C94}"/>
              </a:ext>
            </a:extLst>
          </p:cNvPr>
          <p:cNvSpPr>
            <a:spLocks noGrp="1"/>
          </p:cNvSpPr>
          <p:nvPr>
            <p:ph type="sldNum" sz="quarter" idx="12"/>
          </p:nvPr>
        </p:nvSpPr>
        <p:spPr/>
        <p:txBody>
          <a:bodyPr/>
          <a:lstStyle/>
          <a:p>
            <a:fld id="{330EA680-D336-4FF7-8B7A-9848BB0A1C32}" type="slidenum">
              <a:rPr lang="en-US" dirty="0" smtClean="0"/>
              <a:t>20</a:t>
            </a:fld>
            <a:endParaRPr lang="en-US" dirty="0"/>
          </a:p>
        </p:txBody>
      </p:sp>
      <p:sp>
        <p:nvSpPr>
          <p:cNvPr id="4" name="TextBox 3">
            <a:extLst>
              <a:ext uri="{FF2B5EF4-FFF2-40B4-BE49-F238E27FC236}">
                <a16:creationId xmlns:a16="http://schemas.microsoft.com/office/drawing/2014/main" id="{7076B3CC-EE10-BC9C-7D6A-01A9E76D4113}"/>
              </a:ext>
            </a:extLst>
          </p:cNvPr>
          <p:cNvSpPr txBox="1"/>
          <p:nvPr/>
        </p:nvSpPr>
        <p:spPr>
          <a:xfrm>
            <a:off x="891220" y="2415227"/>
            <a:ext cx="4222146"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ea typeface="+mn-lt"/>
                <a:cs typeface="+mn-lt"/>
              </a:rPr>
              <a:t>As long as I am authenticated, it shouldn't affect the result.</a:t>
            </a:r>
            <a:endParaRPr lang="en-US" dirty="0">
              <a:ea typeface="+mn-lt"/>
              <a:cs typeface="+mn-lt"/>
            </a:endParaRPr>
          </a:p>
        </p:txBody>
      </p:sp>
      <p:pic>
        <p:nvPicPr>
          <p:cNvPr id="9" name="Picture 8">
            <a:extLst>
              <a:ext uri="{FF2B5EF4-FFF2-40B4-BE49-F238E27FC236}">
                <a16:creationId xmlns:a16="http://schemas.microsoft.com/office/drawing/2014/main" id="{81BC4397-EFE3-5AC1-3926-F84EC6DD9B35}"/>
              </a:ext>
            </a:extLst>
          </p:cNvPr>
          <p:cNvPicPr>
            <a:picLocks noChangeAspect="1"/>
          </p:cNvPicPr>
          <p:nvPr/>
        </p:nvPicPr>
        <p:blipFill>
          <a:blip r:embed="rId2"/>
          <a:stretch>
            <a:fillRect/>
          </a:stretch>
        </p:blipFill>
        <p:spPr>
          <a:xfrm>
            <a:off x="6809126" y="1687799"/>
            <a:ext cx="4819650" cy="3257550"/>
          </a:xfrm>
          <a:prstGeom prst="rect">
            <a:avLst/>
          </a:prstGeom>
        </p:spPr>
      </p:pic>
      <p:sp>
        <p:nvSpPr>
          <p:cNvPr id="17" name="Subtitle 2">
            <a:extLst>
              <a:ext uri="{FF2B5EF4-FFF2-40B4-BE49-F238E27FC236}">
                <a16:creationId xmlns:a16="http://schemas.microsoft.com/office/drawing/2014/main" id="{75B0C7C4-4CD7-66CF-D37E-9B87AEF101F9}"/>
              </a:ext>
            </a:extLst>
          </p:cNvPr>
          <p:cNvSpPr txBox="1">
            <a:spLocks/>
          </p:cNvSpPr>
          <p:nvPr/>
        </p:nvSpPr>
        <p:spPr>
          <a:xfrm>
            <a:off x="749460" y="4036530"/>
            <a:ext cx="2285065" cy="57949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en-US">
                <a:solidFill>
                  <a:schemeClr val="accent6">
                    <a:lumMod val="76000"/>
                  </a:schemeClr>
                </a:solidFill>
                <a:ea typeface="+mn-lt"/>
                <a:cs typeface="+mn-lt"/>
              </a:rPr>
              <a:t>[ c </a:t>
            </a:r>
            <a:r>
              <a:rPr lang="en-US" err="1">
                <a:solidFill>
                  <a:schemeClr val="accent6">
                    <a:lumMod val="76000"/>
                  </a:schemeClr>
                </a:solidFill>
                <a:ea typeface="+mn-lt"/>
                <a:cs typeface="+mn-lt"/>
              </a:rPr>
              <a:t>c</a:t>
            </a:r>
            <a:r>
              <a:rPr lang="en-US">
                <a:solidFill>
                  <a:schemeClr val="accent6">
                    <a:lumMod val="76000"/>
                  </a:schemeClr>
                </a:solidFill>
                <a:ea typeface="+mn-lt"/>
                <a:cs typeface="+mn-lt"/>
              </a:rPr>
              <a:t> ]  ⊑  [ c ] </a:t>
            </a:r>
            <a:endParaRPr lang="en-US" baseline="-25000">
              <a:solidFill>
                <a:schemeClr val="accent6">
                  <a:lumMod val="76000"/>
                </a:schemeClr>
              </a:solidFill>
              <a:ea typeface="+mn-lt"/>
              <a:cs typeface="+mn-lt"/>
            </a:endParaRPr>
          </a:p>
        </p:txBody>
      </p:sp>
      <p:sp>
        <p:nvSpPr>
          <p:cNvPr id="19" name="Subtitle 2">
            <a:extLst>
              <a:ext uri="{FF2B5EF4-FFF2-40B4-BE49-F238E27FC236}">
                <a16:creationId xmlns:a16="http://schemas.microsoft.com/office/drawing/2014/main" id="{EEC4D333-1CD0-1C4E-4C02-B85A1A3948FE}"/>
              </a:ext>
            </a:extLst>
          </p:cNvPr>
          <p:cNvSpPr txBox="1">
            <a:spLocks/>
          </p:cNvSpPr>
          <p:nvPr/>
        </p:nvSpPr>
        <p:spPr>
          <a:xfrm>
            <a:off x="3783606" y="4022675"/>
            <a:ext cx="2285065" cy="57949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en-US">
                <a:solidFill>
                  <a:schemeClr val="accent6">
                    <a:lumMod val="76000"/>
                  </a:schemeClr>
                </a:solidFill>
                <a:ea typeface="+mn-lt"/>
                <a:cs typeface="+mn-lt"/>
              </a:rPr>
              <a:t>Contraction</a:t>
            </a:r>
            <a:endParaRPr lang="en-US">
              <a:solidFill>
                <a:schemeClr val="accent6">
                  <a:lumMod val="76000"/>
                </a:schemeClr>
              </a:solidFill>
            </a:endParaRPr>
          </a:p>
        </p:txBody>
      </p:sp>
      <p:sp>
        <p:nvSpPr>
          <p:cNvPr id="21" name="TextBox 20">
            <a:extLst>
              <a:ext uri="{FF2B5EF4-FFF2-40B4-BE49-F238E27FC236}">
                <a16:creationId xmlns:a16="http://schemas.microsoft.com/office/drawing/2014/main" id="{CCA4883D-81C3-54B1-D7B5-545D471FD25F}"/>
              </a:ext>
            </a:extLst>
          </p:cNvPr>
          <p:cNvSpPr txBox="1"/>
          <p:nvPr/>
        </p:nvSpPr>
        <p:spPr>
          <a:xfrm>
            <a:off x="3181718" y="3931575"/>
            <a:ext cx="47244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t>🙆‍♀️</a:t>
            </a:r>
          </a:p>
          <a:p>
            <a:pPr algn="ctr"/>
            <a:endParaRPr lang="en-US"/>
          </a:p>
        </p:txBody>
      </p:sp>
      <p:sp>
        <p:nvSpPr>
          <p:cNvPr id="6" name="Subtitle 2">
            <a:extLst>
              <a:ext uri="{FF2B5EF4-FFF2-40B4-BE49-F238E27FC236}">
                <a16:creationId xmlns:a16="http://schemas.microsoft.com/office/drawing/2014/main" id="{9295F110-1FD3-2C10-D95F-6D74DD0A39D4}"/>
              </a:ext>
            </a:extLst>
          </p:cNvPr>
          <p:cNvSpPr txBox="1">
            <a:spLocks/>
          </p:cNvSpPr>
          <p:nvPr/>
        </p:nvSpPr>
        <p:spPr>
          <a:xfrm>
            <a:off x="10408584" y="75129"/>
            <a:ext cx="1655511" cy="1376304"/>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US" sz="1400" dirty="0">
                <a:ea typeface="+mn-lt"/>
                <a:cs typeface="+mn-lt"/>
              </a:rPr>
              <a:t>Contraction: </a:t>
            </a:r>
          </a:p>
          <a:p>
            <a:pPr>
              <a:buNone/>
            </a:pPr>
            <a:r>
              <a:rPr lang="en-US" sz="1400" dirty="0">
                <a:ea typeface="+mn-lt"/>
                <a:cs typeface="+mn-lt"/>
              </a:rPr>
              <a:t>Duplicate resource</a:t>
            </a:r>
          </a:p>
          <a:p>
            <a:pPr>
              <a:buNone/>
            </a:pPr>
            <a:r>
              <a:rPr lang="en-US" sz="1400" dirty="0">
                <a:ea typeface="+mn-lt"/>
                <a:cs typeface="+mn-lt"/>
              </a:rPr>
              <a:t>Γ, A, A ⊢ B </a:t>
            </a:r>
            <a:endParaRPr lang="en-US" sz="1400" dirty="0"/>
          </a:p>
          <a:p>
            <a:pPr>
              <a:buNone/>
            </a:pPr>
            <a:r>
              <a:rPr lang="en-US" sz="1400" dirty="0">
                <a:ea typeface="+mn-lt"/>
                <a:cs typeface="+mn-lt"/>
              </a:rPr>
              <a:t>------------- </a:t>
            </a:r>
            <a:endParaRPr lang="en-US" sz="1400"/>
          </a:p>
          <a:p>
            <a:pPr>
              <a:buNone/>
            </a:pPr>
            <a:r>
              <a:rPr lang="en-US" sz="1400" dirty="0">
                <a:ea typeface="+mn-lt"/>
                <a:cs typeface="+mn-lt"/>
              </a:rPr>
              <a:t>Γ, A ⊢ B</a:t>
            </a:r>
            <a:endParaRPr lang="en-US" sz="1400" dirty="0"/>
          </a:p>
        </p:txBody>
      </p:sp>
    </p:spTree>
    <p:extLst>
      <p:ext uri="{BB962C8B-B14F-4D97-AF65-F5344CB8AC3E}">
        <p14:creationId xmlns:p14="http://schemas.microsoft.com/office/powerpoint/2010/main" val="1373050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41E9BE-0B83-C2A0-8BE7-857B68D938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709BDF-0016-E723-10F0-F2AD0A471706}"/>
              </a:ext>
            </a:extLst>
          </p:cNvPr>
          <p:cNvSpPr>
            <a:spLocks noGrp="1"/>
          </p:cNvSpPr>
          <p:nvPr>
            <p:ph type="title"/>
          </p:nvPr>
        </p:nvSpPr>
        <p:spPr/>
        <p:txBody>
          <a:bodyPr/>
          <a:lstStyle/>
          <a:p>
            <a:r>
              <a:rPr lang="en-US" sz="3900" dirty="0">
                <a:ea typeface="+mj-lt"/>
                <a:cs typeface="+mj-lt"/>
              </a:rPr>
              <a:t>Example 1: Capability (no weakening) </a:t>
            </a:r>
            <a:endParaRPr lang="en-US" dirty="0">
              <a:ea typeface="+mj-lt"/>
              <a:cs typeface="+mj-lt"/>
            </a:endParaRPr>
          </a:p>
        </p:txBody>
      </p:sp>
      <p:sp>
        <p:nvSpPr>
          <p:cNvPr id="5" name="Slide Number Placeholder 4">
            <a:extLst>
              <a:ext uri="{FF2B5EF4-FFF2-40B4-BE49-F238E27FC236}">
                <a16:creationId xmlns:a16="http://schemas.microsoft.com/office/drawing/2014/main" id="{4C3CD70C-21A0-5231-2CD9-225CAA80274A}"/>
              </a:ext>
            </a:extLst>
          </p:cNvPr>
          <p:cNvSpPr>
            <a:spLocks noGrp="1"/>
          </p:cNvSpPr>
          <p:nvPr>
            <p:ph type="sldNum" sz="quarter" idx="12"/>
          </p:nvPr>
        </p:nvSpPr>
        <p:spPr/>
        <p:txBody>
          <a:bodyPr/>
          <a:lstStyle/>
          <a:p>
            <a:fld id="{330EA680-D336-4FF7-8B7A-9848BB0A1C32}" type="slidenum">
              <a:rPr lang="en-US" dirty="0" smtClean="0"/>
              <a:t>21</a:t>
            </a:fld>
            <a:endParaRPr lang="en-US" dirty="0"/>
          </a:p>
        </p:txBody>
      </p:sp>
      <p:sp>
        <p:nvSpPr>
          <p:cNvPr id="12" name="TextBox 11">
            <a:extLst>
              <a:ext uri="{FF2B5EF4-FFF2-40B4-BE49-F238E27FC236}">
                <a16:creationId xmlns:a16="http://schemas.microsoft.com/office/drawing/2014/main" id="{5118D968-B0DD-24DA-BE70-7A83DB693E8E}"/>
              </a:ext>
            </a:extLst>
          </p:cNvPr>
          <p:cNvSpPr txBox="1"/>
          <p:nvPr/>
        </p:nvSpPr>
        <p:spPr>
          <a:xfrm>
            <a:off x="838274" y="1845667"/>
            <a:ext cx="4335538"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ea typeface="+mn-lt"/>
                <a:cs typeface="+mn-lt"/>
              </a:rPr>
              <a:t>When authentication fails, I shouldn't be allowed to call </a:t>
            </a:r>
            <a:r>
              <a:rPr lang="en-US" sz="2800" dirty="0">
                <a:latin typeface="Courier New"/>
                <a:ea typeface="+mn-lt"/>
                <a:cs typeface="Courier New"/>
              </a:rPr>
              <a:t>secured()</a:t>
            </a:r>
            <a:r>
              <a:rPr lang="en-US" sz="2800" dirty="0">
                <a:ea typeface="+mn-lt"/>
                <a:cs typeface="+mn-lt"/>
              </a:rPr>
              <a:t>.</a:t>
            </a:r>
            <a:endParaRPr lang="en-US" sz="2800" dirty="0"/>
          </a:p>
        </p:txBody>
      </p:sp>
      <p:sp>
        <p:nvSpPr>
          <p:cNvPr id="6" name="Subtitle 2">
            <a:extLst>
              <a:ext uri="{FF2B5EF4-FFF2-40B4-BE49-F238E27FC236}">
                <a16:creationId xmlns:a16="http://schemas.microsoft.com/office/drawing/2014/main" id="{BEF7BEB0-238D-A1E6-483A-F52AF525F2F9}"/>
              </a:ext>
            </a:extLst>
          </p:cNvPr>
          <p:cNvSpPr txBox="1">
            <a:spLocks/>
          </p:cNvSpPr>
          <p:nvPr/>
        </p:nvSpPr>
        <p:spPr>
          <a:xfrm>
            <a:off x="836115" y="3318989"/>
            <a:ext cx="2945466" cy="622265"/>
          </a:xfrm>
          <a:prstGeom prst="rect">
            <a:avLst/>
          </a:prstGeom>
        </p:spPr>
        <p:txBody>
          <a:bodyPr vert="horz" lIns="91440" tIns="45720" rIns="91440" bIns="45720" rtlCol="0" anchor="t">
            <a:noAutofit/>
          </a:bodyPr>
          <a:lstStyle>
            <a:defPPr>
              <a:defRPr lang="en-US"/>
            </a:defPPr>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US" dirty="0" err="1">
                <a:ea typeface="+mn-lt"/>
                <a:cs typeface="+mn-lt"/>
              </a:rPr>
              <a:t>no_tok</a:t>
            </a:r>
            <a:r>
              <a:rPr lang="en-US" dirty="0">
                <a:ea typeface="+mn-lt"/>
                <a:cs typeface="+mn-lt"/>
              </a:rPr>
              <a:t>: [ ] unit</a:t>
            </a:r>
            <a:endParaRPr lang="en-US" dirty="0"/>
          </a:p>
        </p:txBody>
      </p:sp>
      <p:pic>
        <p:nvPicPr>
          <p:cNvPr id="7" name="Picture 6">
            <a:extLst>
              <a:ext uri="{FF2B5EF4-FFF2-40B4-BE49-F238E27FC236}">
                <a16:creationId xmlns:a16="http://schemas.microsoft.com/office/drawing/2014/main" id="{EAAA3E2D-3EE7-7909-A408-1DC6C31195DF}"/>
              </a:ext>
            </a:extLst>
          </p:cNvPr>
          <p:cNvPicPr>
            <a:picLocks noChangeAspect="1"/>
          </p:cNvPicPr>
          <p:nvPr/>
        </p:nvPicPr>
        <p:blipFill>
          <a:blip r:embed="rId2"/>
          <a:stretch>
            <a:fillRect/>
          </a:stretch>
        </p:blipFill>
        <p:spPr>
          <a:xfrm>
            <a:off x="5882821" y="2300741"/>
            <a:ext cx="5715000" cy="1857375"/>
          </a:xfrm>
          <a:prstGeom prst="rect">
            <a:avLst/>
          </a:prstGeom>
        </p:spPr>
      </p:pic>
      <p:sp>
        <p:nvSpPr>
          <p:cNvPr id="10" name="Subtitle 2">
            <a:extLst>
              <a:ext uri="{FF2B5EF4-FFF2-40B4-BE49-F238E27FC236}">
                <a16:creationId xmlns:a16="http://schemas.microsoft.com/office/drawing/2014/main" id="{C5C654B6-19E7-5034-04A1-DB29E2309CDA}"/>
              </a:ext>
            </a:extLst>
          </p:cNvPr>
          <p:cNvSpPr txBox="1">
            <a:spLocks/>
          </p:cNvSpPr>
          <p:nvPr/>
        </p:nvSpPr>
        <p:spPr>
          <a:xfrm>
            <a:off x="909937" y="4049344"/>
            <a:ext cx="2285065" cy="57949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en-US" dirty="0">
                <a:ea typeface="+mn-lt"/>
                <a:cs typeface="+mn-lt"/>
              </a:rPr>
              <a:t>[   ]  ⊑  [ c ] ?</a:t>
            </a:r>
            <a:endParaRPr lang="en-US" baseline="-25000" dirty="0">
              <a:ea typeface="+mn-lt"/>
              <a:cs typeface="+mn-lt"/>
            </a:endParaRPr>
          </a:p>
        </p:txBody>
      </p:sp>
      <p:sp>
        <p:nvSpPr>
          <p:cNvPr id="14" name="Subtitle 2">
            <a:extLst>
              <a:ext uri="{FF2B5EF4-FFF2-40B4-BE49-F238E27FC236}">
                <a16:creationId xmlns:a16="http://schemas.microsoft.com/office/drawing/2014/main" id="{33C401B2-E374-8888-2FF2-3AFCFB519EA2}"/>
              </a:ext>
            </a:extLst>
          </p:cNvPr>
          <p:cNvSpPr txBox="1">
            <a:spLocks/>
          </p:cNvSpPr>
          <p:nvPr/>
        </p:nvSpPr>
        <p:spPr>
          <a:xfrm>
            <a:off x="788017" y="4742764"/>
            <a:ext cx="2285065" cy="57949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en-US" dirty="0">
                <a:solidFill>
                  <a:srgbClr val="FF0000"/>
                </a:solidFill>
                <a:ea typeface="+mn-lt"/>
                <a:cs typeface="+mn-lt"/>
              </a:rPr>
              <a:t>[   ]  ⊑  [ c ]</a:t>
            </a:r>
            <a:endParaRPr lang="en-US" baseline="-25000" dirty="0">
              <a:solidFill>
                <a:srgbClr val="FF0000"/>
              </a:solidFill>
              <a:ea typeface="+mn-lt"/>
              <a:cs typeface="+mn-lt"/>
            </a:endParaRPr>
          </a:p>
        </p:txBody>
      </p:sp>
      <p:sp>
        <p:nvSpPr>
          <p:cNvPr id="16" name="TextBox 15">
            <a:extLst>
              <a:ext uri="{FF2B5EF4-FFF2-40B4-BE49-F238E27FC236}">
                <a16:creationId xmlns:a16="http://schemas.microsoft.com/office/drawing/2014/main" id="{96ADD023-1562-6CCA-BCAC-005BD14FC99C}"/>
              </a:ext>
            </a:extLst>
          </p:cNvPr>
          <p:cNvSpPr txBox="1"/>
          <p:nvPr/>
        </p:nvSpPr>
        <p:spPr>
          <a:xfrm>
            <a:off x="1467455" y="4629271"/>
            <a:ext cx="1051560"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a:t>🙅‍♀️</a:t>
            </a:r>
          </a:p>
          <a:p>
            <a:pPr algn="ctr"/>
            <a:endParaRPr lang="en-US"/>
          </a:p>
        </p:txBody>
      </p:sp>
      <p:sp>
        <p:nvSpPr>
          <p:cNvPr id="18" name="Title 1">
            <a:extLst>
              <a:ext uri="{FF2B5EF4-FFF2-40B4-BE49-F238E27FC236}">
                <a16:creationId xmlns:a16="http://schemas.microsoft.com/office/drawing/2014/main" id="{D323621A-3BFD-4BD9-5DA7-4C4677CF9878}"/>
              </a:ext>
            </a:extLst>
          </p:cNvPr>
          <p:cNvSpPr txBox="1">
            <a:spLocks/>
          </p:cNvSpPr>
          <p:nvPr/>
        </p:nvSpPr>
        <p:spPr>
          <a:xfrm>
            <a:off x="5410200" y="365125"/>
            <a:ext cx="3048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900">
                <a:solidFill>
                  <a:srgbClr val="FF0000"/>
                </a:solidFill>
                <a:ea typeface="+mj-lt"/>
                <a:cs typeface="+mj-lt"/>
              </a:rPr>
              <a:t>no weakening</a:t>
            </a:r>
            <a:endParaRPr lang="en-US">
              <a:solidFill>
                <a:srgbClr val="FF0000"/>
              </a:solidFill>
              <a:ea typeface="+mj-lt"/>
              <a:cs typeface="+mj-lt"/>
            </a:endParaRPr>
          </a:p>
        </p:txBody>
      </p:sp>
      <p:sp>
        <p:nvSpPr>
          <p:cNvPr id="20" name="Subtitle 2">
            <a:extLst>
              <a:ext uri="{FF2B5EF4-FFF2-40B4-BE49-F238E27FC236}">
                <a16:creationId xmlns:a16="http://schemas.microsoft.com/office/drawing/2014/main" id="{99F01A8C-BA15-6E9A-5E25-1F2EA93C18E1}"/>
              </a:ext>
            </a:extLst>
          </p:cNvPr>
          <p:cNvSpPr txBox="1">
            <a:spLocks/>
          </p:cNvSpPr>
          <p:nvPr/>
        </p:nvSpPr>
        <p:spPr>
          <a:xfrm>
            <a:off x="10362079" y="22593"/>
            <a:ext cx="1704496" cy="1828665"/>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US" sz="1800" dirty="0">
                <a:ea typeface="+mn-lt"/>
                <a:cs typeface="+mn-lt"/>
              </a:rPr>
              <a:t>Weakening</a:t>
            </a:r>
          </a:p>
          <a:p>
            <a:pPr>
              <a:buNone/>
            </a:pPr>
            <a:r>
              <a:rPr lang="en-US" sz="1800" dirty="0">
                <a:ea typeface="+mn-lt"/>
                <a:cs typeface="+mn-lt"/>
              </a:rPr>
              <a:t>Ignore resource</a:t>
            </a:r>
          </a:p>
          <a:p>
            <a:pPr>
              <a:buNone/>
            </a:pPr>
            <a:r>
              <a:rPr lang="en-US" sz="1800" dirty="0">
                <a:ea typeface="+mn-lt"/>
                <a:cs typeface="+mn-lt"/>
              </a:rPr>
              <a:t>Γ ⊢ B </a:t>
            </a:r>
            <a:endParaRPr lang="en-US" dirty="0"/>
          </a:p>
          <a:p>
            <a:pPr>
              <a:buNone/>
            </a:pPr>
            <a:r>
              <a:rPr lang="en-US" sz="1800" dirty="0">
                <a:ea typeface="+mn-lt"/>
                <a:cs typeface="+mn-lt"/>
              </a:rPr>
              <a:t>------------- </a:t>
            </a:r>
            <a:endParaRPr lang="en-US" dirty="0"/>
          </a:p>
          <a:p>
            <a:pPr>
              <a:buNone/>
            </a:pPr>
            <a:r>
              <a:rPr lang="en-US" sz="1800" dirty="0">
                <a:ea typeface="+mn-lt"/>
                <a:cs typeface="+mn-lt"/>
              </a:rPr>
              <a:t>Γ, A ⊢ B</a:t>
            </a:r>
            <a:endParaRPr lang="en-US" dirty="0"/>
          </a:p>
        </p:txBody>
      </p:sp>
    </p:spTree>
    <p:extLst>
      <p:ext uri="{BB962C8B-B14F-4D97-AF65-F5344CB8AC3E}">
        <p14:creationId xmlns:p14="http://schemas.microsoft.com/office/powerpoint/2010/main" val="268346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4" grpId="0"/>
      <p:bldP spid="16" grpId="0"/>
      <p:bldP spid="18"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2BFEE-7108-2D8B-BC72-34A5D985F6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553DE6-D895-A7F6-775A-271697F90BAB}"/>
              </a:ext>
            </a:extLst>
          </p:cNvPr>
          <p:cNvSpPr>
            <a:spLocks noGrp="1"/>
          </p:cNvSpPr>
          <p:nvPr>
            <p:ph type="title"/>
          </p:nvPr>
        </p:nvSpPr>
        <p:spPr/>
        <p:txBody>
          <a:bodyPr/>
          <a:lstStyle/>
          <a:p>
            <a:r>
              <a:rPr lang="en-US" sz="3900">
                <a:ea typeface="+mj-lt"/>
                <a:cs typeface="+mj-lt"/>
              </a:rPr>
              <a:t>Example 2: Linear Capability</a:t>
            </a:r>
            <a:br>
              <a:rPr lang="en-US" sz="3900">
                <a:ea typeface="+mj-lt"/>
                <a:cs typeface="+mj-lt"/>
              </a:rPr>
            </a:br>
            <a:r>
              <a:rPr lang="en-US" sz="3900">
                <a:ea typeface="+mj-lt"/>
                <a:cs typeface="+mj-lt"/>
              </a:rPr>
              <a:t>(no weakening, no contraction) </a:t>
            </a:r>
            <a:endParaRPr lang="en-US">
              <a:ea typeface="+mj-lt"/>
              <a:cs typeface="+mj-lt"/>
            </a:endParaRPr>
          </a:p>
        </p:txBody>
      </p:sp>
      <p:sp>
        <p:nvSpPr>
          <p:cNvPr id="3" name="Slide Number Placeholder 2">
            <a:extLst>
              <a:ext uri="{FF2B5EF4-FFF2-40B4-BE49-F238E27FC236}">
                <a16:creationId xmlns:a16="http://schemas.microsoft.com/office/drawing/2014/main" id="{F9CB1F7F-9CD4-296A-6ABE-21BC880F3458}"/>
              </a:ext>
            </a:extLst>
          </p:cNvPr>
          <p:cNvSpPr>
            <a:spLocks noGrp="1"/>
          </p:cNvSpPr>
          <p:nvPr>
            <p:ph type="sldNum" sz="quarter" idx="12"/>
          </p:nvPr>
        </p:nvSpPr>
        <p:spPr/>
        <p:txBody>
          <a:bodyPr/>
          <a:lstStyle/>
          <a:p>
            <a:fld id="{330EA680-D336-4FF7-8B7A-9848BB0A1C32}" type="slidenum">
              <a:rPr lang="en-US" smtClean="0"/>
              <a:t>22</a:t>
            </a:fld>
            <a:endParaRPr lang="en-US"/>
          </a:p>
        </p:txBody>
      </p:sp>
      <p:sp>
        <p:nvSpPr>
          <p:cNvPr id="7" name="Rectangle 6">
            <a:extLst>
              <a:ext uri="{FF2B5EF4-FFF2-40B4-BE49-F238E27FC236}">
                <a16:creationId xmlns:a16="http://schemas.microsoft.com/office/drawing/2014/main" id="{FD5CBA64-905C-10AD-CE93-4ADE18A88FD1}"/>
              </a:ext>
            </a:extLst>
          </p:cNvPr>
          <p:cNvSpPr/>
          <p:nvPr/>
        </p:nvSpPr>
        <p:spPr>
          <a:xfrm>
            <a:off x="6295812" y="3922067"/>
            <a:ext cx="4632267" cy="715587"/>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1"/>
                </a:solidFill>
                <a:latin typeface="Courier New"/>
                <a:cs typeface="Courier New"/>
              </a:rPr>
              <a:t>int*</a:t>
            </a:r>
            <a:endParaRPr lang="en-US" dirty="0">
              <a:solidFill>
                <a:schemeClr val="tx1"/>
              </a:solidFill>
            </a:endParaRPr>
          </a:p>
        </p:txBody>
      </p:sp>
      <p:cxnSp>
        <p:nvCxnSpPr>
          <p:cNvPr id="10" name="Straight Arrow Connector 9">
            <a:extLst>
              <a:ext uri="{FF2B5EF4-FFF2-40B4-BE49-F238E27FC236}">
                <a16:creationId xmlns:a16="http://schemas.microsoft.com/office/drawing/2014/main" id="{3E1875A3-A26E-9C2B-34F9-1F7EBB617CC4}"/>
              </a:ext>
            </a:extLst>
          </p:cNvPr>
          <p:cNvCxnSpPr/>
          <p:nvPr/>
        </p:nvCxnSpPr>
        <p:spPr>
          <a:xfrm flipH="1">
            <a:off x="7763009" y="3922067"/>
            <a:ext cx="6234" cy="705195"/>
          </a:xfrm>
          <a:prstGeom prst="straightConnector1">
            <a:avLst/>
          </a:prstGeom>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881D04F6-5D0C-26D8-5CF5-D9FD13548F44}"/>
              </a:ext>
            </a:extLst>
          </p:cNvPr>
          <p:cNvCxnSpPr>
            <a:cxnSpLocks/>
          </p:cNvCxnSpPr>
          <p:nvPr/>
        </p:nvCxnSpPr>
        <p:spPr>
          <a:xfrm flipH="1">
            <a:off x="9372214" y="3922067"/>
            <a:ext cx="6234" cy="705195"/>
          </a:xfrm>
          <a:prstGeom prst="straightConnector1">
            <a:avLst/>
          </a:prstGeom>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009EFF75-2ACA-6672-2866-B276FD14FBE1}"/>
              </a:ext>
            </a:extLst>
          </p:cNvPr>
          <p:cNvCxnSpPr/>
          <p:nvPr/>
        </p:nvCxnSpPr>
        <p:spPr>
          <a:xfrm>
            <a:off x="7165185" y="2801234"/>
            <a:ext cx="1133301" cy="108896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B753275D-D207-998C-27A8-EF38F5834BD3}"/>
              </a:ext>
            </a:extLst>
          </p:cNvPr>
          <p:cNvSpPr txBox="1"/>
          <p:nvPr/>
        </p:nvSpPr>
        <p:spPr>
          <a:xfrm>
            <a:off x="6686512" y="2292080"/>
            <a:ext cx="374072" cy="6615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a:t>A</a:t>
            </a:r>
          </a:p>
        </p:txBody>
      </p:sp>
      <p:sp>
        <p:nvSpPr>
          <p:cNvPr id="18" name="TextBox 17">
            <a:extLst>
              <a:ext uri="{FF2B5EF4-FFF2-40B4-BE49-F238E27FC236}">
                <a16:creationId xmlns:a16="http://schemas.microsoft.com/office/drawing/2014/main" id="{9C7DD88A-39A8-2D92-DFB9-B9E88DF1EA76}"/>
              </a:ext>
            </a:extLst>
          </p:cNvPr>
          <p:cNvSpPr txBox="1"/>
          <p:nvPr/>
        </p:nvSpPr>
        <p:spPr>
          <a:xfrm>
            <a:off x="9818331" y="2297621"/>
            <a:ext cx="488372" cy="6615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a:t>B</a:t>
            </a:r>
          </a:p>
        </p:txBody>
      </p:sp>
      <p:cxnSp>
        <p:nvCxnSpPr>
          <p:cNvPr id="20" name="Straight Arrow Connector 19">
            <a:extLst>
              <a:ext uri="{FF2B5EF4-FFF2-40B4-BE49-F238E27FC236}">
                <a16:creationId xmlns:a16="http://schemas.microsoft.com/office/drawing/2014/main" id="{0163E1CB-5E0E-5EEF-1A8A-E9B74418C8DC}"/>
              </a:ext>
            </a:extLst>
          </p:cNvPr>
          <p:cNvCxnSpPr/>
          <p:nvPr/>
        </p:nvCxnSpPr>
        <p:spPr>
          <a:xfrm flipH="1">
            <a:off x="8851978" y="2799848"/>
            <a:ext cx="955270" cy="106610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861C0126-6073-0C45-6D54-C4C86ABB62C9}"/>
              </a:ext>
            </a:extLst>
          </p:cNvPr>
          <p:cNvSpPr txBox="1"/>
          <p:nvPr/>
        </p:nvSpPr>
        <p:spPr>
          <a:xfrm>
            <a:off x="8823748" y="2736638"/>
            <a:ext cx="124206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dirty="0" err="1">
                <a:latin typeface="Courier New"/>
                <a:cs typeface="Courier New"/>
              </a:rPr>
              <a:t>decr</a:t>
            </a:r>
            <a:r>
              <a:rPr lang="en-US" sz="1400" dirty="0">
                <a:latin typeface="Courier New"/>
                <a:cs typeface="Courier New"/>
              </a:rPr>
              <a:t>()</a:t>
            </a:r>
          </a:p>
        </p:txBody>
      </p:sp>
      <p:sp>
        <p:nvSpPr>
          <p:cNvPr id="24" name="TextBox 23">
            <a:extLst>
              <a:ext uri="{FF2B5EF4-FFF2-40B4-BE49-F238E27FC236}">
                <a16:creationId xmlns:a16="http://schemas.microsoft.com/office/drawing/2014/main" id="{52F76AE1-1DDC-FEA8-1802-167A48BB275B}"/>
              </a:ext>
            </a:extLst>
          </p:cNvPr>
          <p:cNvSpPr txBox="1"/>
          <p:nvPr/>
        </p:nvSpPr>
        <p:spPr>
          <a:xfrm>
            <a:off x="7353088" y="2736638"/>
            <a:ext cx="12573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dirty="0" err="1">
                <a:latin typeface="Courier New"/>
                <a:cs typeface="Courier New"/>
              </a:rPr>
              <a:t>incr</a:t>
            </a:r>
            <a:r>
              <a:rPr lang="en-US" sz="1400" dirty="0">
                <a:latin typeface="Courier New"/>
                <a:cs typeface="Courier New"/>
              </a:rPr>
              <a:t>()</a:t>
            </a:r>
          </a:p>
        </p:txBody>
      </p:sp>
      <p:sp>
        <p:nvSpPr>
          <p:cNvPr id="28" name="TextBox 27">
            <a:extLst>
              <a:ext uri="{FF2B5EF4-FFF2-40B4-BE49-F238E27FC236}">
                <a16:creationId xmlns:a16="http://schemas.microsoft.com/office/drawing/2014/main" id="{F07DC73B-88A7-00D1-DD1A-2DEDE6E54BB2}"/>
              </a:ext>
            </a:extLst>
          </p:cNvPr>
          <p:cNvSpPr txBox="1"/>
          <p:nvPr/>
        </p:nvSpPr>
        <p:spPr>
          <a:xfrm>
            <a:off x="434992" y="3052961"/>
            <a:ext cx="4222146"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ea typeface="+mn-lt"/>
                <a:cs typeface="+mn-lt"/>
              </a:rPr>
              <a:t>The number of processes allowed to write at a time should be limited.</a:t>
            </a:r>
            <a:endParaRPr lang="en-US" dirty="0">
              <a:ea typeface="+mn-lt"/>
              <a:cs typeface="+mn-lt"/>
            </a:endParaRPr>
          </a:p>
        </p:txBody>
      </p:sp>
    </p:spTree>
    <p:extLst>
      <p:ext uri="{BB962C8B-B14F-4D97-AF65-F5344CB8AC3E}">
        <p14:creationId xmlns:p14="http://schemas.microsoft.com/office/powerpoint/2010/main" val="525189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29ADB-7264-7B07-9DED-5E4C06B8DC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F895E5-9B7E-2338-BCB0-2326AADFCBC2}"/>
              </a:ext>
            </a:extLst>
          </p:cNvPr>
          <p:cNvSpPr>
            <a:spLocks noGrp="1"/>
          </p:cNvSpPr>
          <p:nvPr>
            <p:ph type="title"/>
          </p:nvPr>
        </p:nvSpPr>
        <p:spPr/>
        <p:txBody>
          <a:bodyPr/>
          <a:lstStyle/>
          <a:p>
            <a:r>
              <a:rPr lang="en-US" sz="3900">
                <a:ea typeface="+mj-lt"/>
                <a:cs typeface="+mj-lt"/>
              </a:rPr>
              <a:t>Example 2: Linear Capability</a:t>
            </a:r>
            <a:br>
              <a:rPr lang="en-US" sz="3900">
                <a:ea typeface="+mj-lt"/>
                <a:cs typeface="+mj-lt"/>
              </a:rPr>
            </a:br>
            <a:r>
              <a:rPr lang="en-US" sz="3900">
                <a:ea typeface="+mj-lt"/>
                <a:cs typeface="+mj-lt"/>
              </a:rPr>
              <a:t>(no weakening, no contraction) </a:t>
            </a:r>
            <a:endParaRPr lang="en-US">
              <a:ea typeface="+mj-lt"/>
              <a:cs typeface="+mj-lt"/>
            </a:endParaRPr>
          </a:p>
        </p:txBody>
      </p:sp>
      <p:sp>
        <p:nvSpPr>
          <p:cNvPr id="3" name="Slide Number Placeholder 2">
            <a:extLst>
              <a:ext uri="{FF2B5EF4-FFF2-40B4-BE49-F238E27FC236}">
                <a16:creationId xmlns:a16="http://schemas.microsoft.com/office/drawing/2014/main" id="{540F5EED-04E8-1EF0-1467-60722DEAF705}"/>
              </a:ext>
            </a:extLst>
          </p:cNvPr>
          <p:cNvSpPr>
            <a:spLocks noGrp="1"/>
          </p:cNvSpPr>
          <p:nvPr>
            <p:ph type="sldNum" sz="quarter" idx="12"/>
          </p:nvPr>
        </p:nvSpPr>
        <p:spPr/>
        <p:txBody>
          <a:bodyPr/>
          <a:lstStyle/>
          <a:p>
            <a:fld id="{330EA680-D336-4FF7-8B7A-9848BB0A1C32}" type="slidenum">
              <a:rPr lang="en-US" smtClean="0"/>
              <a:t>23</a:t>
            </a:fld>
            <a:endParaRPr lang="en-US"/>
          </a:p>
        </p:txBody>
      </p:sp>
      <p:pic>
        <p:nvPicPr>
          <p:cNvPr id="4" name="Picture 3">
            <a:extLst>
              <a:ext uri="{FF2B5EF4-FFF2-40B4-BE49-F238E27FC236}">
                <a16:creationId xmlns:a16="http://schemas.microsoft.com/office/drawing/2014/main" id="{2825F94F-67CD-FD84-6360-0A5A784BD355}"/>
              </a:ext>
            </a:extLst>
          </p:cNvPr>
          <p:cNvPicPr>
            <a:picLocks noChangeAspect="1"/>
          </p:cNvPicPr>
          <p:nvPr/>
        </p:nvPicPr>
        <p:blipFill>
          <a:blip r:embed="rId2"/>
          <a:stretch>
            <a:fillRect/>
          </a:stretch>
        </p:blipFill>
        <p:spPr>
          <a:xfrm>
            <a:off x="6096625" y="2805113"/>
            <a:ext cx="4495800" cy="1247775"/>
          </a:xfrm>
          <a:prstGeom prst="rect">
            <a:avLst/>
          </a:prstGeom>
        </p:spPr>
      </p:pic>
      <p:sp>
        <p:nvSpPr>
          <p:cNvPr id="6" name="TextBox 5">
            <a:extLst>
              <a:ext uri="{FF2B5EF4-FFF2-40B4-BE49-F238E27FC236}">
                <a16:creationId xmlns:a16="http://schemas.microsoft.com/office/drawing/2014/main" id="{BF7B70D1-E311-CF24-D985-F7B7B43D2F99}"/>
              </a:ext>
            </a:extLst>
          </p:cNvPr>
          <p:cNvSpPr txBox="1"/>
          <p:nvPr/>
        </p:nvSpPr>
        <p:spPr>
          <a:xfrm>
            <a:off x="512439" y="2215213"/>
            <a:ext cx="4222146"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err="1">
                <a:latin typeface="Courier New"/>
                <a:ea typeface="+mn-lt"/>
                <a:cs typeface="Courier New"/>
              </a:rPr>
              <a:t>incr</a:t>
            </a:r>
            <a:r>
              <a:rPr lang="en-US" sz="2800" dirty="0">
                <a:latin typeface="Courier New"/>
                <a:ea typeface="+mn-lt"/>
                <a:cs typeface="Courier New"/>
              </a:rPr>
              <a:t>()</a:t>
            </a:r>
            <a:r>
              <a:rPr lang="en-US" sz="2800" dirty="0">
                <a:ea typeface="+mn-lt"/>
                <a:cs typeface="+mn-lt"/>
              </a:rPr>
              <a:t> and </a:t>
            </a:r>
            <a:r>
              <a:rPr lang="en-US" sz="2800" dirty="0" err="1">
                <a:latin typeface="Courier New"/>
                <a:ea typeface="+mn-lt"/>
                <a:cs typeface="Courier New"/>
              </a:rPr>
              <a:t>decr</a:t>
            </a:r>
            <a:r>
              <a:rPr lang="en-US" sz="2800" dirty="0">
                <a:latin typeface="Courier New"/>
                <a:ea typeface="+mn-lt"/>
                <a:cs typeface="Courier New"/>
              </a:rPr>
              <a:t>()</a:t>
            </a:r>
            <a:r>
              <a:rPr lang="en-US" sz="2800" dirty="0">
                <a:ea typeface="+mn-lt"/>
                <a:cs typeface="+mn-lt"/>
              </a:rPr>
              <a:t> take one [ </a:t>
            </a:r>
            <a:r>
              <a:rPr lang="en-US" sz="2800" dirty="0">
                <a:latin typeface="Courier New"/>
                <a:ea typeface="+mn-lt"/>
                <a:cs typeface="Courier New"/>
              </a:rPr>
              <a:t>lc</a:t>
            </a:r>
            <a:r>
              <a:rPr lang="en-US" sz="2800" dirty="0">
                <a:ea typeface="+mn-lt"/>
                <a:cs typeface="+mn-lt"/>
              </a:rPr>
              <a:t> ] token, perform write, and return the token.</a:t>
            </a:r>
            <a:endParaRPr lang="en-US" dirty="0">
              <a:ea typeface="+mn-lt"/>
              <a:cs typeface="+mn-lt"/>
            </a:endParaRPr>
          </a:p>
        </p:txBody>
      </p:sp>
      <p:sp>
        <p:nvSpPr>
          <p:cNvPr id="8" name="TextBox 7">
            <a:extLst>
              <a:ext uri="{FF2B5EF4-FFF2-40B4-BE49-F238E27FC236}">
                <a16:creationId xmlns:a16="http://schemas.microsoft.com/office/drawing/2014/main" id="{9AE6E10C-0969-B5F1-EE87-0CDAFE31A687}"/>
              </a:ext>
            </a:extLst>
          </p:cNvPr>
          <p:cNvSpPr txBox="1"/>
          <p:nvPr/>
        </p:nvSpPr>
        <p:spPr>
          <a:xfrm>
            <a:off x="509943" y="4452043"/>
            <a:ext cx="4222146"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ea typeface="+mn-lt"/>
                <a:cs typeface="+mn-lt"/>
              </a:rPr>
              <a:t>To specify "only one process should be allowed to write at a time"...</a:t>
            </a:r>
            <a:endParaRPr lang="en-US" dirty="0"/>
          </a:p>
        </p:txBody>
      </p:sp>
      <p:pic>
        <p:nvPicPr>
          <p:cNvPr id="9" name="Picture 8">
            <a:extLst>
              <a:ext uri="{FF2B5EF4-FFF2-40B4-BE49-F238E27FC236}">
                <a16:creationId xmlns:a16="http://schemas.microsoft.com/office/drawing/2014/main" id="{6D18B6BC-CD82-C3B2-D328-CBB10FBEB1FC}"/>
              </a:ext>
            </a:extLst>
          </p:cNvPr>
          <p:cNvPicPr>
            <a:picLocks noChangeAspect="1"/>
          </p:cNvPicPr>
          <p:nvPr/>
        </p:nvPicPr>
        <p:blipFill>
          <a:blip r:embed="rId3"/>
          <a:stretch>
            <a:fillRect/>
          </a:stretch>
        </p:blipFill>
        <p:spPr>
          <a:xfrm>
            <a:off x="6633772" y="5146155"/>
            <a:ext cx="2971800" cy="438150"/>
          </a:xfrm>
          <a:prstGeom prst="rect">
            <a:avLst/>
          </a:prstGeom>
        </p:spPr>
      </p:pic>
    </p:spTree>
    <p:extLst>
      <p:ext uri="{BB962C8B-B14F-4D97-AF65-F5344CB8AC3E}">
        <p14:creationId xmlns:p14="http://schemas.microsoft.com/office/powerpoint/2010/main" val="1206077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87BE5-F754-7987-1131-E4AB8A1373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E6E383-EA12-DA35-6E1F-8F8BE08196BB}"/>
              </a:ext>
            </a:extLst>
          </p:cNvPr>
          <p:cNvSpPr>
            <a:spLocks noGrp="1"/>
          </p:cNvSpPr>
          <p:nvPr>
            <p:ph type="title"/>
          </p:nvPr>
        </p:nvSpPr>
        <p:spPr/>
        <p:txBody>
          <a:bodyPr/>
          <a:lstStyle/>
          <a:p>
            <a:r>
              <a:rPr lang="en-US" sz="3900">
                <a:ea typeface="+mj-lt"/>
                <a:cs typeface="+mj-lt"/>
              </a:rPr>
              <a:t>Example 2: Linear Capability</a:t>
            </a:r>
            <a:br>
              <a:rPr lang="en-US" sz="3900">
                <a:ea typeface="+mj-lt"/>
                <a:cs typeface="+mj-lt"/>
              </a:rPr>
            </a:br>
            <a:r>
              <a:rPr lang="en-US" sz="3900">
                <a:ea typeface="+mj-lt"/>
                <a:cs typeface="+mj-lt"/>
              </a:rPr>
              <a:t>(no weakening, no contraction) </a:t>
            </a:r>
            <a:endParaRPr lang="en-US">
              <a:ea typeface="+mj-lt"/>
              <a:cs typeface="+mj-lt"/>
            </a:endParaRPr>
          </a:p>
        </p:txBody>
      </p:sp>
      <p:sp>
        <p:nvSpPr>
          <p:cNvPr id="3" name="Slide Number Placeholder 2">
            <a:extLst>
              <a:ext uri="{FF2B5EF4-FFF2-40B4-BE49-F238E27FC236}">
                <a16:creationId xmlns:a16="http://schemas.microsoft.com/office/drawing/2014/main" id="{458CDE13-99E9-8AE8-9FFB-5D9B40DCF49A}"/>
              </a:ext>
            </a:extLst>
          </p:cNvPr>
          <p:cNvSpPr>
            <a:spLocks noGrp="1"/>
          </p:cNvSpPr>
          <p:nvPr>
            <p:ph type="sldNum" sz="quarter" idx="12"/>
          </p:nvPr>
        </p:nvSpPr>
        <p:spPr/>
        <p:txBody>
          <a:bodyPr/>
          <a:lstStyle/>
          <a:p>
            <a:fld id="{330EA680-D336-4FF7-8B7A-9848BB0A1C32}" type="slidenum">
              <a:rPr lang="en-US" smtClean="0"/>
              <a:t>24</a:t>
            </a:fld>
            <a:endParaRPr lang="en-US"/>
          </a:p>
        </p:txBody>
      </p:sp>
      <p:pic>
        <p:nvPicPr>
          <p:cNvPr id="4" name="Picture 3">
            <a:extLst>
              <a:ext uri="{FF2B5EF4-FFF2-40B4-BE49-F238E27FC236}">
                <a16:creationId xmlns:a16="http://schemas.microsoft.com/office/drawing/2014/main" id="{430E818A-6DF7-93BC-804F-A62CE506167C}"/>
              </a:ext>
            </a:extLst>
          </p:cNvPr>
          <p:cNvPicPr>
            <a:picLocks noChangeAspect="1"/>
          </p:cNvPicPr>
          <p:nvPr/>
        </p:nvPicPr>
        <p:blipFill>
          <a:blip r:embed="rId2"/>
          <a:stretch>
            <a:fillRect/>
          </a:stretch>
        </p:blipFill>
        <p:spPr>
          <a:xfrm>
            <a:off x="3410887" y="2005638"/>
            <a:ext cx="4495800" cy="1247775"/>
          </a:xfrm>
          <a:prstGeom prst="rect">
            <a:avLst/>
          </a:prstGeom>
        </p:spPr>
      </p:pic>
      <p:pic>
        <p:nvPicPr>
          <p:cNvPr id="5" name="Picture 4">
            <a:extLst>
              <a:ext uri="{FF2B5EF4-FFF2-40B4-BE49-F238E27FC236}">
                <a16:creationId xmlns:a16="http://schemas.microsoft.com/office/drawing/2014/main" id="{90A3B136-1D12-D130-53DB-15CFBF0F1AB3}"/>
              </a:ext>
            </a:extLst>
          </p:cNvPr>
          <p:cNvPicPr>
            <a:picLocks noChangeAspect="1"/>
          </p:cNvPicPr>
          <p:nvPr/>
        </p:nvPicPr>
        <p:blipFill>
          <a:blip r:embed="rId3"/>
          <a:stretch>
            <a:fillRect/>
          </a:stretch>
        </p:blipFill>
        <p:spPr>
          <a:xfrm>
            <a:off x="3371755" y="3558498"/>
            <a:ext cx="5438775" cy="914400"/>
          </a:xfrm>
          <a:prstGeom prst="rect">
            <a:avLst/>
          </a:prstGeom>
        </p:spPr>
      </p:pic>
      <p:sp>
        <p:nvSpPr>
          <p:cNvPr id="10" name="TextBox 9">
            <a:extLst>
              <a:ext uri="{FF2B5EF4-FFF2-40B4-BE49-F238E27FC236}">
                <a16:creationId xmlns:a16="http://schemas.microsoft.com/office/drawing/2014/main" id="{29567F26-8B7B-96BB-ED86-E5EBC4BAA744}"/>
              </a:ext>
            </a:extLst>
          </p:cNvPr>
          <p:cNvSpPr txBox="1"/>
          <p:nvPr/>
        </p:nvSpPr>
        <p:spPr>
          <a:xfrm>
            <a:off x="3393188" y="4959385"/>
            <a:ext cx="614588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ea typeface="+mn-lt"/>
                <a:cs typeface="+mn-lt"/>
              </a:rPr>
              <a:t>one [ </a:t>
            </a:r>
            <a:r>
              <a:rPr lang="en-US" sz="2800" dirty="0">
                <a:latin typeface="Courier New"/>
                <a:ea typeface="+mn-lt"/>
                <a:cs typeface="Courier New"/>
              </a:rPr>
              <a:t>lc</a:t>
            </a:r>
            <a:r>
              <a:rPr lang="en-US" sz="2800" dirty="0">
                <a:ea typeface="+mn-lt"/>
                <a:cs typeface="+mn-lt"/>
              </a:rPr>
              <a:t> ] instance in a program is fine</a:t>
            </a:r>
          </a:p>
        </p:txBody>
      </p:sp>
    </p:spTree>
    <p:extLst>
      <p:ext uri="{BB962C8B-B14F-4D97-AF65-F5344CB8AC3E}">
        <p14:creationId xmlns:p14="http://schemas.microsoft.com/office/powerpoint/2010/main" val="738507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B02B69-8D70-1EB4-732A-5CBFA1EF95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139DFB-A82A-A386-6089-7292DE21AC8D}"/>
              </a:ext>
            </a:extLst>
          </p:cNvPr>
          <p:cNvSpPr>
            <a:spLocks noGrp="1"/>
          </p:cNvSpPr>
          <p:nvPr>
            <p:ph type="title"/>
          </p:nvPr>
        </p:nvSpPr>
        <p:spPr/>
        <p:txBody>
          <a:bodyPr/>
          <a:lstStyle/>
          <a:p>
            <a:r>
              <a:rPr lang="en-US" sz="3900">
                <a:ea typeface="+mj-lt"/>
                <a:cs typeface="+mj-lt"/>
              </a:rPr>
              <a:t>Example 2: Linear Capability</a:t>
            </a:r>
            <a:br>
              <a:rPr lang="en-US" sz="3900">
                <a:ea typeface="+mj-lt"/>
                <a:cs typeface="+mj-lt"/>
              </a:rPr>
            </a:br>
            <a:r>
              <a:rPr lang="en-US" sz="3900">
                <a:ea typeface="+mj-lt"/>
                <a:cs typeface="+mj-lt"/>
              </a:rPr>
              <a:t>(no weakening, no contraction) </a:t>
            </a:r>
            <a:endParaRPr lang="en-US">
              <a:ea typeface="+mj-lt"/>
              <a:cs typeface="+mj-lt"/>
            </a:endParaRPr>
          </a:p>
        </p:txBody>
      </p:sp>
      <p:sp>
        <p:nvSpPr>
          <p:cNvPr id="3" name="Slide Number Placeholder 2">
            <a:extLst>
              <a:ext uri="{FF2B5EF4-FFF2-40B4-BE49-F238E27FC236}">
                <a16:creationId xmlns:a16="http://schemas.microsoft.com/office/drawing/2014/main" id="{8CAE20D6-ADAE-DE36-B6CF-0F0C2BFCA62A}"/>
              </a:ext>
            </a:extLst>
          </p:cNvPr>
          <p:cNvSpPr>
            <a:spLocks noGrp="1"/>
          </p:cNvSpPr>
          <p:nvPr>
            <p:ph type="sldNum" sz="quarter" idx="12"/>
          </p:nvPr>
        </p:nvSpPr>
        <p:spPr/>
        <p:txBody>
          <a:bodyPr/>
          <a:lstStyle/>
          <a:p>
            <a:fld id="{330EA680-D336-4FF7-8B7A-9848BB0A1C32}" type="slidenum">
              <a:rPr lang="en-US" smtClean="0"/>
              <a:t>25</a:t>
            </a:fld>
            <a:endParaRPr lang="en-US"/>
          </a:p>
        </p:txBody>
      </p:sp>
      <p:pic>
        <p:nvPicPr>
          <p:cNvPr id="4" name="Picture 3">
            <a:extLst>
              <a:ext uri="{FF2B5EF4-FFF2-40B4-BE49-F238E27FC236}">
                <a16:creationId xmlns:a16="http://schemas.microsoft.com/office/drawing/2014/main" id="{B27CBB9C-A884-4573-2C7A-CE494C444D79}"/>
              </a:ext>
            </a:extLst>
          </p:cNvPr>
          <p:cNvPicPr>
            <a:picLocks noChangeAspect="1"/>
          </p:cNvPicPr>
          <p:nvPr/>
        </p:nvPicPr>
        <p:blipFill>
          <a:blip r:embed="rId2"/>
          <a:stretch>
            <a:fillRect/>
          </a:stretch>
        </p:blipFill>
        <p:spPr>
          <a:xfrm>
            <a:off x="3410887" y="2005638"/>
            <a:ext cx="4495800" cy="1247775"/>
          </a:xfrm>
          <a:prstGeom prst="rect">
            <a:avLst/>
          </a:prstGeom>
        </p:spPr>
      </p:pic>
      <p:sp>
        <p:nvSpPr>
          <p:cNvPr id="8" name="TextBox 7">
            <a:extLst>
              <a:ext uri="{FF2B5EF4-FFF2-40B4-BE49-F238E27FC236}">
                <a16:creationId xmlns:a16="http://schemas.microsoft.com/office/drawing/2014/main" id="{005A8060-528A-EE21-8316-A658D5713B83}"/>
              </a:ext>
            </a:extLst>
          </p:cNvPr>
          <p:cNvSpPr txBox="1"/>
          <p:nvPr/>
        </p:nvSpPr>
        <p:spPr>
          <a:xfrm>
            <a:off x="1725670" y="3545452"/>
            <a:ext cx="962915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ea typeface="+mn-lt"/>
                <a:cs typeface="+mn-lt"/>
              </a:rPr>
              <a:t>If we allow two processes run in "parallel" in our program...</a:t>
            </a:r>
            <a:endParaRPr lang="en-US" dirty="0"/>
          </a:p>
        </p:txBody>
      </p:sp>
      <p:pic>
        <p:nvPicPr>
          <p:cNvPr id="9" name="Picture 8">
            <a:extLst>
              <a:ext uri="{FF2B5EF4-FFF2-40B4-BE49-F238E27FC236}">
                <a16:creationId xmlns:a16="http://schemas.microsoft.com/office/drawing/2014/main" id="{A6DDA1E7-4364-9B5D-CBBA-D7DEA43FBE6C}"/>
              </a:ext>
            </a:extLst>
          </p:cNvPr>
          <p:cNvPicPr>
            <a:picLocks noChangeAspect="1"/>
          </p:cNvPicPr>
          <p:nvPr/>
        </p:nvPicPr>
        <p:blipFill>
          <a:blip r:embed="rId3"/>
          <a:stretch>
            <a:fillRect/>
          </a:stretch>
        </p:blipFill>
        <p:spPr>
          <a:xfrm>
            <a:off x="3186113" y="4233333"/>
            <a:ext cx="5819775" cy="457200"/>
          </a:xfrm>
          <a:prstGeom prst="rect">
            <a:avLst/>
          </a:prstGeom>
        </p:spPr>
      </p:pic>
      <p:sp>
        <p:nvSpPr>
          <p:cNvPr id="12" name="Subtitle 2">
            <a:extLst>
              <a:ext uri="{FF2B5EF4-FFF2-40B4-BE49-F238E27FC236}">
                <a16:creationId xmlns:a16="http://schemas.microsoft.com/office/drawing/2014/main" id="{B2B1DDBA-A808-B07A-2EA2-3C3A591E405A}"/>
              </a:ext>
            </a:extLst>
          </p:cNvPr>
          <p:cNvSpPr txBox="1">
            <a:spLocks/>
          </p:cNvSpPr>
          <p:nvPr/>
        </p:nvSpPr>
        <p:spPr>
          <a:xfrm>
            <a:off x="4421969" y="4937497"/>
            <a:ext cx="2614421" cy="65722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en-US">
                <a:solidFill>
                  <a:srgbClr val="FF0000"/>
                </a:solidFill>
                <a:ea typeface="+mn-lt"/>
                <a:cs typeface="+mn-lt"/>
              </a:rPr>
              <a:t>[ l</a:t>
            </a:r>
            <a:r>
              <a:rPr lang="en-US" altLang="ja-JP">
                <a:solidFill>
                  <a:srgbClr val="FF0000"/>
                </a:solidFill>
                <a:ea typeface="+mn-lt"/>
                <a:cs typeface="+mn-lt"/>
              </a:rPr>
              <a:t>c lc</a:t>
            </a:r>
            <a:r>
              <a:rPr lang="ja-JP" altLang="en-US">
                <a:solidFill>
                  <a:srgbClr val="FF0000"/>
                </a:solidFill>
                <a:ea typeface="+mn-lt"/>
                <a:cs typeface="+mn-lt"/>
              </a:rPr>
              <a:t> </a:t>
            </a:r>
            <a:r>
              <a:rPr lang="en-US">
                <a:solidFill>
                  <a:srgbClr val="FF0000"/>
                </a:solidFill>
                <a:ea typeface="+mn-lt"/>
                <a:cs typeface="+mn-lt"/>
              </a:rPr>
              <a:t>]  ⊑  [ lc ]</a:t>
            </a:r>
            <a:endParaRPr lang="en-US" baseline="-25000">
              <a:solidFill>
                <a:srgbClr val="FF0000"/>
              </a:solidFill>
              <a:ea typeface="+mn-lt"/>
              <a:cs typeface="+mn-lt"/>
            </a:endParaRPr>
          </a:p>
        </p:txBody>
      </p:sp>
      <p:sp>
        <p:nvSpPr>
          <p:cNvPr id="14" name="TextBox 13">
            <a:extLst>
              <a:ext uri="{FF2B5EF4-FFF2-40B4-BE49-F238E27FC236}">
                <a16:creationId xmlns:a16="http://schemas.microsoft.com/office/drawing/2014/main" id="{7CDF48CC-D75C-D12D-F9F1-5F90D263E230}"/>
              </a:ext>
            </a:extLst>
          </p:cNvPr>
          <p:cNvSpPr txBox="1"/>
          <p:nvPr/>
        </p:nvSpPr>
        <p:spPr>
          <a:xfrm>
            <a:off x="5488067" y="4820074"/>
            <a:ext cx="1051560"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a:t>🙅‍♀️</a:t>
            </a:r>
          </a:p>
          <a:p>
            <a:pPr algn="ctr"/>
            <a:endParaRPr lang="en-US"/>
          </a:p>
        </p:txBody>
      </p:sp>
      <p:sp>
        <p:nvSpPr>
          <p:cNvPr id="16" name="Title 1">
            <a:extLst>
              <a:ext uri="{FF2B5EF4-FFF2-40B4-BE49-F238E27FC236}">
                <a16:creationId xmlns:a16="http://schemas.microsoft.com/office/drawing/2014/main" id="{EF5F8F84-2250-90EE-D205-21423ECECCC5}"/>
              </a:ext>
            </a:extLst>
          </p:cNvPr>
          <p:cNvSpPr txBox="1">
            <a:spLocks/>
          </p:cNvSpPr>
          <p:nvPr/>
        </p:nvSpPr>
        <p:spPr>
          <a:xfrm>
            <a:off x="3919683" y="809717"/>
            <a:ext cx="3082978" cy="9633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900" dirty="0">
                <a:solidFill>
                  <a:srgbClr val="FF0000"/>
                </a:solidFill>
                <a:ea typeface="+mj-lt"/>
                <a:cs typeface="+mj-lt"/>
              </a:rPr>
              <a:t>no contraction</a:t>
            </a:r>
            <a:r>
              <a:rPr lang="en-US" sz="3900" dirty="0">
                <a:ea typeface="+mj-lt"/>
                <a:cs typeface="+mj-lt"/>
              </a:rPr>
              <a:t> </a:t>
            </a:r>
            <a:endParaRPr lang="en-US" dirty="0">
              <a:ea typeface="+mj-lt"/>
              <a:cs typeface="+mj-lt"/>
            </a:endParaRPr>
          </a:p>
        </p:txBody>
      </p:sp>
      <p:sp>
        <p:nvSpPr>
          <p:cNvPr id="18" name="Subtitle 2">
            <a:extLst>
              <a:ext uri="{FF2B5EF4-FFF2-40B4-BE49-F238E27FC236}">
                <a16:creationId xmlns:a16="http://schemas.microsoft.com/office/drawing/2014/main" id="{11A4E624-6CCB-0933-20F6-AB9E27D97BFE}"/>
              </a:ext>
            </a:extLst>
          </p:cNvPr>
          <p:cNvSpPr txBox="1">
            <a:spLocks/>
          </p:cNvSpPr>
          <p:nvPr/>
        </p:nvSpPr>
        <p:spPr>
          <a:xfrm>
            <a:off x="10408584" y="75129"/>
            <a:ext cx="1655511" cy="1376304"/>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US" sz="1400" dirty="0">
                <a:ea typeface="+mn-lt"/>
                <a:cs typeface="+mn-lt"/>
              </a:rPr>
              <a:t>Contraction: </a:t>
            </a:r>
          </a:p>
          <a:p>
            <a:pPr>
              <a:buNone/>
            </a:pPr>
            <a:r>
              <a:rPr lang="en-US" sz="1400" dirty="0">
                <a:ea typeface="+mn-lt"/>
                <a:cs typeface="+mn-lt"/>
              </a:rPr>
              <a:t>Duplicate resource</a:t>
            </a:r>
          </a:p>
          <a:p>
            <a:pPr>
              <a:buNone/>
            </a:pPr>
            <a:r>
              <a:rPr lang="en-US" sz="1400" dirty="0">
                <a:ea typeface="+mn-lt"/>
                <a:cs typeface="+mn-lt"/>
              </a:rPr>
              <a:t>Γ, A, A ⊢ B </a:t>
            </a:r>
            <a:endParaRPr lang="en-US" sz="1400" dirty="0"/>
          </a:p>
          <a:p>
            <a:pPr>
              <a:buNone/>
            </a:pPr>
            <a:r>
              <a:rPr lang="en-US" sz="1400" dirty="0">
                <a:ea typeface="+mn-lt"/>
                <a:cs typeface="+mn-lt"/>
              </a:rPr>
              <a:t>------------- </a:t>
            </a:r>
            <a:endParaRPr lang="en-US" sz="1400" dirty="0"/>
          </a:p>
          <a:p>
            <a:pPr>
              <a:buNone/>
            </a:pPr>
            <a:r>
              <a:rPr lang="en-US" sz="1400" dirty="0">
                <a:ea typeface="+mn-lt"/>
                <a:cs typeface="+mn-lt"/>
              </a:rPr>
              <a:t>Γ, A ⊢ B</a:t>
            </a:r>
            <a:endParaRPr lang="en-US" sz="1400" dirty="0"/>
          </a:p>
        </p:txBody>
      </p:sp>
    </p:spTree>
    <p:extLst>
      <p:ext uri="{BB962C8B-B14F-4D97-AF65-F5344CB8AC3E}">
        <p14:creationId xmlns:p14="http://schemas.microsoft.com/office/powerpoint/2010/main" val="2682184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EFCA78-0FB9-66F4-FD55-880F7F6E59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DBC076-A73B-CA84-603C-00DF5D6F04C0}"/>
              </a:ext>
            </a:extLst>
          </p:cNvPr>
          <p:cNvSpPr>
            <a:spLocks noGrp="1"/>
          </p:cNvSpPr>
          <p:nvPr>
            <p:ph type="title"/>
          </p:nvPr>
        </p:nvSpPr>
        <p:spPr/>
        <p:txBody>
          <a:bodyPr/>
          <a:lstStyle/>
          <a:p>
            <a:r>
              <a:rPr lang="en-US" sz="3900">
                <a:ea typeface="+mj-lt"/>
                <a:cs typeface="+mj-lt"/>
              </a:rPr>
              <a:t>Example 2: Linear Capability</a:t>
            </a:r>
            <a:br>
              <a:rPr lang="en-US" sz="3900">
                <a:ea typeface="+mj-lt"/>
                <a:cs typeface="+mj-lt"/>
              </a:rPr>
            </a:br>
            <a:r>
              <a:rPr lang="en-US" sz="3900">
                <a:ea typeface="+mj-lt"/>
                <a:cs typeface="+mj-lt"/>
              </a:rPr>
              <a:t>(no weakening, no contraction) </a:t>
            </a:r>
            <a:endParaRPr lang="en-US">
              <a:ea typeface="+mj-lt"/>
              <a:cs typeface="+mj-lt"/>
            </a:endParaRPr>
          </a:p>
        </p:txBody>
      </p:sp>
      <p:sp>
        <p:nvSpPr>
          <p:cNvPr id="3" name="Slide Number Placeholder 2">
            <a:extLst>
              <a:ext uri="{FF2B5EF4-FFF2-40B4-BE49-F238E27FC236}">
                <a16:creationId xmlns:a16="http://schemas.microsoft.com/office/drawing/2014/main" id="{B9B8C518-EA23-FD92-248F-830DFC363469}"/>
              </a:ext>
            </a:extLst>
          </p:cNvPr>
          <p:cNvSpPr>
            <a:spLocks noGrp="1"/>
          </p:cNvSpPr>
          <p:nvPr>
            <p:ph type="sldNum" sz="quarter" idx="12"/>
          </p:nvPr>
        </p:nvSpPr>
        <p:spPr/>
        <p:txBody>
          <a:bodyPr/>
          <a:lstStyle/>
          <a:p>
            <a:fld id="{330EA680-D336-4FF7-8B7A-9848BB0A1C32}" type="slidenum">
              <a:rPr lang="en-US" smtClean="0"/>
              <a:t>26</a:t>
            </a:fld>
            <a:endParaRPr lang="en-US"/>
          </a:p>
        </p:txBody>
      </p:sp>
      <p:pic>
        <p:nvPicPr>
          <p:cNvPr id="4" name="Picture 3">
            <a:extLst>
              <a:ext uri="{FF2B5EF4-FFF2-40B4-BE49-F238E27FC236}">
                <a16:creationId xmlns:a16="http://schemas.microsoft.com/office/drawing/2014/main" id="{EF4EB62A-92A8-B61C-0DBB-FBD2E39EF76D}"/>
              </a:ext>
            </a:extLst>
          </p:cNvPr>
          <p:cNvPicPr>
            <a:picLocks noChangeAspect="1"/>
          </p:cNvPicPr>
          <p:nvPr/>
        </p:nvPicPr>
        <p:blipFill>
          <a:blip r:embed="rId2"/>
          <a:stretch>
            <a:fillRect/>
          </a:stretch>
        </p:blipFill>
        <p:spPr>
          <a:xfrm>
            <a:off x="3410887" y="2005638"/>
            <a:ext cx="4495800" cy="1247775"/>
          </a:xfrm>
          <a:prstGeom prst="rect">
            <a:avLst/>
          </a:prstGeom>
        </p:spPr>
      </p:pic>
      <p:sp>
        <p:nvSpPr>
          <p:cNvPr id="8" name="TextBox 7">
            <a:extLst>
              <a:ext uri="{FF2B5EF4-FFF2-40B4-BE49-F238E27FC236}">
                <a16:creationId xmlns:a16="http://schemas.microsoft.com/office/drawing/2014/main" id="{4E650A91-625F-434B-83CC-DC2FB9A316CE}"/>
              </a:ext>
            </a:extLst>
          </p:cNvPr>
          <p:cNvSpPr txBox="1"/>
          <p:nvPr/>
        </p:nvSpPr>
        <p:spPr>
          <a:xfrm>
            <a:off x="2899753" y="3429000"/>
            <a:ext cx="708082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t>To allow two concurrent execution... </a:t>
            </a:r>
            <a:endParaRPr lang="en-US" dirty="0"/>
          </a:p>
        </p:txBody>
      </p:sp>
      <p:pic>
        <p:nvPicPr>
          <p:cNvPr id="5" name="Picture 4">
            <a:extLst>
              <a:ext uri="{FF2B5EF4-FFF2-40B4-BE49-F238E27FC236}">
                <a16:creationId xmlns:a16="http://schemas.microsoft.com/office/drawing/2014/main" id="{B598ABF2-42BB-1E13-DF84-AC7538920554}"/>
              </a:ext>
            </a:extLst>
          </p:cNvPr>
          <p:cNvPicPr>
            <a:picLocks noChangeAspect="1"/>
          </p:cNvPicPr>
          <p:nvPr/>
        </p:nvPicPr>
        <p:blipFill>
          <a:blip r:embed="rId3"/>
          <a:stretch>
            <a:fillRect/>
          </a:stretch>
        </p:blipFill>
        <p:spPr>
          <a:xfrm>
            <a:off x="2884211" y="4367012"/>
            <a:ext cx="6248400" cy="514350"/>
          </a:xfrm>
          <a:prstGeom prst="rect">
            <a:avLst/>
          </a:prstGeom>
        </p:spPr>
      </p:pic>
    </p:spTree>
    <p:extLst>
      <p:ext uri="{BB962C8B-B14F-4D97-AF65-F5344CB8AC3E}">
        <p14:creationId xmlns:p14="http://schemas.microsoft.com/office/powerpoint/2010/main" val="28762031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4D89B-2DC2-B512-7802-265441DBF1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87289E-78DD-1884-50C2-30FC516756C4}"/>
              </a:ext>
            </a:extLst>
          </p:cNvPr>
          <p:cNvSpPr>
            <a:spLocks noGrp="1"/>
          </p:cNvSpPr>
          <p:nvPr>
            <p:ph type="title"/>
          </p:nvPr>
        </p:nvSpPr>
        <p:spPr/>
        <p:txBody>
          <a:bodyPr>
            <a:normAutofit/>
          </a:bodyPr>
          <a:lstStyle/>
          <a:p>
            <a:r>
              <a:rPr lang="en-US" sz="3900" dirty="0">
                <a:ea typeface="+mj-lt"/>
                <a:cs typeface="+mj-lt"/>
              </a:rPr>
              <a:t>Example 3: Privilege-Dropping Protocols </a:t>
            </a:r>
            <a:r>
              <a:rPr lang="en-US" sz="3900" dirty="0">
                <a:latin typeface="Consolas"/>
                <a:ea typeface="+mj-lt"/>
                <a:cs typeface="+mj-lt"/>
              </a:rPr>
              <a:t>seccomp</a:t>
            </a:r>
          </a:p>
        </p:txBody>
      </p:sp>
      <p:sp>
        <p:nvSpPr>
          <p:cNvPr id="5" name="Slide Number Placeholder 4">
            <a:extLst>
              <a:ext uri="{FF2B5EF4-FFF2-40B4-BE49-F238E27FC236}">
                <a16:creationId xmlns:a16="http://schemas.microsoft.com/office/drawing/2014/main" id="{03DC49A1-80B0-8483-2F59-FB4E6EA01DEC}"/>
              </a:ext>
            </a:extLst>
          </p:cNvPr>
          <p:cNvSpPr>
            <a:spLocks noGrp="1"/>
          </p:cNvSpPr>
          <p:nvPr>
            <p:ph type="sldNum" sz="quarter" idx="12"/>
          </p:nvPr>
        </p:nvSpPr>
        <p:spPr/>
        <p:txBody>
          <a:bodyPr/>
          <a:lstStyle/>
          <a:p>
            <a:fld id="{330EA680-D336-4FF7-8B7A-9848BB0A1C32}" type="slidenum">
              <a:rPr lang="en-US" dirty="0" smtClean="0"/>
              <a:t>27</a:t>
            </a:fld>
            <a:endParaRPr lang="en-US" dirty="0"/>
          </a:p>
        </p:txBody>
      </p:sp>
      <p:sp>
        <p:nvSpPr>
          <p:cNvPr id="3" name="Rectangle: Rounded Corners 2">
            <a:extLst>
              <a:ext uri="{FF2B5EF4-FFF2-40B4-BE49-F238E27FC236}">
                <a16:creationId xmlns:a16="http://schemas.microsoft.com/office/drawing/2014/main" id="{59567EA8-DD0A-70AD-5EC8-62C73181589B}"/>
              </a:ext>
            </a:extLst>
          </p:cNvPr>
          <p:cNvSpPr/>
          <p:nvPr/>
        </p:nvSpPr>
        <p:spPr>
          <a:xfrm>
            <a:off x="1881641" y="2195966"/>
            <a:ext cx="1644196" cy="703716"/>
          </a:xfrm>
          <a:prstGeom prst="roundRect">
            <a:avLst/>
          </a:prstGeom>
          <a:solidFill>
            <a:schemeClr val="accent6">
              <a:lumMod val="20000"/>
              <a:lumOff val="8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Process</a:t>
            </a:r>
          </a:p>
        </p:txBody>
      </p:sp>
      <p:cxnSp>
        <p:nvCxnSpPr>
          <p:cNvPr id="4" name="Straight Arrow Connector 3">
            <a:extLst>
              <a:ext uri="{FF2B5EF4-FFF2-40B4-BE49-F238E27FC236}">
                <a16:creationId xmlns:a16="http://schemas.microsoft.com/office/drawing/2014/main" id="{E3107F97-223F-9E43-FDF1-B6DA3668DD78}"/>
              </a:ext>
            </a:extLst>
          </p:cNvPr>
          <p:cNvCxnSpPr/>
          <p:nvPr/>
        </p:nvCxnSpPr>
        <p:spPr>
          <a:xfrm>
            <a:off x="3525157" y="2593857"/>
            <a:ext cx="4743185" cy="1708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 name="Rectangle: Rounded Corners 5">
            <a:extLst>
              <a:ext uri="{FF2B5EF4-FFF2-40B4-BE49-F238E27FC236}">
                <a16:creationId xmlns:a16="http://schemas.microsoft.com/office/drawing/2014/main" id="{E985438B-3A16-7DC9-C3B2-511273922C38}"/>
              </a:ext>
            </a:extLst>
          </p:cNvPr>
          <p:cNvSpPr/>
          <p:nvPr/>
        </p:nvSpPr>
        <p:spPr>
          <a:xfrm>
            <a:off x="8290604" y="2150608"/>
            <a:ext cx="1644196" cy="703716"/>
          </a:xfrm>
          <a:prstGeom prst="roundRect">
            <a:avLst/>
          </a:prstGeom>
          <a:solidFill>
            <a:schemeClr val="accent6">
              <a:lumMod val="20000"/>
              <a:lumOff val="8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1"/>
                </a:solidFill>
              </a:rPr>
              <a:t>Kernel</a:t>
            </a:r>
            <a:endParaRPr lang="en-US" dirty="0"/>
          </a:p>
        </p:txBody>
      </p:sp>
      <p:sp>
        <p:nvSpPr>
          <p:cNvPr id="7" name="Rectangle: Rounded Corners 6">
            <a:extLst>
              <a:ext uri="{FF2B5EF4-FFF2-40B4-BE49-F238E27FC236}">
                <a16:creationId xmlns:a16="http://schemas.microsoft.com/office/drawing/2014/main" id="{477C8F2F-D72D-2E25-9A66-A7A363ABA5B8}"/>
              </a:ext>
            </a:extLst>
          </p:cNvPr>
          <p:cNvSpPr/>
          <p:nvPr/>
        </p:nvSpPr>
        <p:spPr>
          <a:xfrm>
            <a:off x="1881641" y="4306120"/>
            <a:ext cx="1644196" cy="703716"/>
          </a:xfrm>
          <a:prstGeom prst="roundRect">
            <a:avLst/>
          </a:prstGeom>
          <a:solidFill>
            <a:schemeClr val="bg1"/>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1"/>
                </a:solidFill>
              </a:rPr>
              <a:t>Container</a:t>
            </a:r>
          </a:p>
        </p:txBody>
      </p:sp>
      <p:cxnSp>
        <p:nvCxnSpPr>
          <p:cNvPr id="8" name="Straight Arrow Connector 7">
            <a:extLst>
              <a:ext uri="{FF2B5EF4-FFF2-40B4-BE49-F238E27FC236}">
                <a16:creationId xmlns:a16="http://schemas.microsoft.com/office/drawing/2014/main" id="{EFB9AF0F-3BE4-A63C-4324-8E2A61E49AC6}"/>
              </a:ext>
            </a:extLst>
          </p:cNvPr>
          <p:cNvCxnSpPr>
            <a:cxnSpLocks/>
          </p:cNvCxnSpPr>
          <p:nvPr/>
        </p:nvCxnSpPr>
        <p:spPr>
          <a:xfrm flipH="1">
            <a:off x="2641129" y="2895722"/>
            <a:ext cx="4796" cy="141575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D69C6EDF-F67A-383B-7747-6397BFA63E52}"/>
              </a:ext>
            </a:extLst>
          </p:cNvPr>
          <p:cNvCxnSpPr>
            <a:cxnSpLocks/>
          </p:cNvCxnSpPr>
          <p:nvPr/>
        </p:nvCxnSpPr>
        <p:spPr>
          <a:xfrm>
            <a:off x="3525157" y="4696049"/>
            <a:ext cx="1661557" cy="1736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Rectangle: Rounded Corners 9">
            <a:extLst>
              <a:ext uri="{FF2B5EF4-FFF2-40B4-BE49-F238E27FC236}">
                <a16:creationId xmlns:a16="http://schemas.microsoft.com/office/drawing/2014/main" id="{69623776-A5A2-F8D8-6F44-15C8053D9512}"/>
              </a:ext>
            </a:extLst>
          </p:cNvPr>
          <p:cNvSpPr/>
          <p:nvPr/>
        </p:nvSpPr>
        <p:spPr>
          <a:xfrm>
            <a:off x="5183988" y="4302629"/>
            <a:ext cx="1644196" cy="703716"/>
          </a:xfrm>
          <a:prstGeom prst="roundRect">
            <a:avLst/>
          </a:prstGeom>
          <a:solidFill>
            <a:schemeClr val="accent4">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1"/>
                </a:solidFill>
              </a:rPr>
              <a:t>Seccomp filter</a:t>
            </a:r>
            <a:endParaRPr lang="en-US" dirty="0"/>
          </a:p>
        </p:txBody>
      </p:sp>
      <p:cxnSp>
        <p:nvCxnSpPr>
          <p:cNvPr id="11" name="Straight Arrow Connector 10">
            <a:extLst>
              <a:ext uri="{FF2B5EF4-FFF2-40B4-BE49-F238E27FC236}">
                <a16:creationId xmlns:a16="http://schemas.microsoft.com/office/drawing/2014/main" id="{6FAB99FB-C6A3-312E-C5F8-3F4809392A95}"/>
              </a:ext>
            </a:extLst>
          </p:cNvPr>
          <p:cNvCxnSpPr>
            <a:cxnSpLocks/>
          </p:cNvCxnSpPr>
          <p:nvPr/>
        </p:nvCxnSpPr>
        <p:spPr>
          <a:xfrm flipV="1">
            <a:off x="6832738" y="2887959"/>
            <a:ext cx="1494086" cy="176622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F0722207-8304-9690-6DE4-8D606A1B1FEF}"/>
              </a:ext>
            </a:extLst>
          </p:cNvPr>
          <p:cNvCxnSpPr>
            <a:cxnSpLocks/>
          </p:cNvCxnSpPr>
          <p:nvPr/>
        </p:nvCxnSpPr>
        <p:spPr>
          <a:xfrm flipV="1">
            <a:off x="6824364" y="4671539"/>
            <a:ext cx="1468965" cy="776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Rectangle: Rounded Corners 13">
            <a:extLst>
              <a:ext uri="{FF2B5EF4-FFF2-40B4-BE49-F238E27FC236}">
                <a16:creationId xmlns:a16="http://schemas.microsoft.com/office/drawing/2014/main" id="{D7ED557A-3A5B-E357-1701-D7470E3ED94C}"/>
              </a:ext>
            </a:extLst>
          </p:cNvPr>
          <p:cNvSpPr/>
          <p:nvPr/>
        </p:nvSpPr>
        <p:spPr>
          <a:xfrm>
            <a:off x="8287465" y="4322867"/>
            <a:ext cx="1644196" cy="703716"/>
          </a:xfrm>
          <a:prstGeom prst="roundRect">
            <a:avLst/>
          </a:prstGeom>
          <a:solidFill>
            <a:srgbClr val="F57F7F"/>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1"/>
                </a:solidFill>
              </a:rPr>
              <a:t>Error</a:t>
            </a:r>
            <a:endParaRPr lang="en-US" dirty="0"/>
          </a:p>
        </p:txBody>
      </p:sp>
      <p:sp>
        <p:nvSpPr>
          <p:cNvPr id="17" name="TextBox 16">
            <a:extLst>
              <a:ext uri="{FF2B5EF4-FFF2-40B4-BE49-F238E27FC236}">
                <a16:creationId xmlns:a16="http://schemas.microsoft.com/office/drawing/2014/main" id="{6A807612-4FF8-A12D-CB76-5F069E090D1F}"/>
              </a:ext>
            </a:extLst>
          </p:cNvPr>
          <p:cNvSpPr txBox="1"/>
          <p:nvPr/>
        </p:nvSpPr>
        <p:spPr>
          <a:xfrm>
            <a:off x="2702627" y="3289297"/>
            <a:ext cx="124206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dirty="0">
                <a:latin typeface="Consolas"/>
                <a:cs typeface="Courier New"/>
              </a:rPr>
              <a:t>seccomp()</a:t>
            </a:r>
          </a:p>
        </p:txBody>
      </p:sp>
      <p:sp>
        <p:nvSpPr>
          <p:cNvPr id="19" name="Subtitle 2">
            <a:extLst>
              <a:ext uri="{FF2B5EF4-FFF2-40B4-BE49-F238E27FC236}">
                <a16:creationId xmlns:a16="http://schemas.microsoft.com/office/drawing/2014/main" id="{4B89687A-657D-C38F-9C9E-0733E8B24710}"/>
              </a:ext>
            </a:extLst>
          </p:cNvPr>
          <p:cNvSpPr txBox="1">
            <a:spLocks/>
          </p:cNvSpPr>
          <p:nvPr/>
        </p:nvSpPr>
        <p:spPr>
          <a:xfrm>
            <a:off x="6798137" y="3369231"/>
            <a:ext cx="1061401" cy="454793"/>
          </a:xfrm>
          <a:prstGeom prst="rect">
            <a:avLst/>
          </a:prstGeom>
        </p:spPr>
        <p:txBody>
          <a:bodyPr vert="horz" lIns="91440" tIns="45720" rIns="91440" bIns="45720" rtlCol="0" anchor="t">
            <a:noAutofit/>
          </a:bodyPr>
          <a:lstStyle>
            <a:defPPr>
              <a:defRPr lang="en-US"/>
            </a:defPPr>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US" sz="1800" dirty="0">
                <a:solidFill>
                  <a:srgbClr val="00B050"/>
                </a:solidFill>
                <a:ea typeface="+mn-lt"/>
                <a:cs typeface="+mn-lt"/>
              </a:rPr>
              <a:t>Allowed</a:t>
            </a:r>
            <a:endParaRPr lang="en-US" sz="1800" dirty="0">
              <a:solidFill>
                <a:srgbClr val="00B050"/>
              </a:solidFill>
            </a:endParaRPr>
          </a:p>
        </p:txBody>
      </p:sp>
      <p:sp>
        <p:nvSpPr>
          <p:cNvPr id="23" name="Subtitle 2">
            <a:extLst>
              <a:ext uri="{FF2B5EF4-FFF2-40B4-BE49-F238E27FC236}">
                <a16:creationId xmlns:a16="http://schemas.microsoft.com/office/drawing/2014/main" id="{0A7656FC-DDDF-AEF8-65CC-0F68584A4D03}"/>
              </a:ext>
            </a:extLst>
          </p:cNvPr>
          <p:cNvSpPr txBox="1">
            <a:spLocks/>
          </p:cNvSpPr>
          <p:nvPr/>
        </p:nvSpPr>
        <p:spPr>
          <a:xfrm>
            <a:off x="7042647" y="4325499"/>
            <a:ext cx="1061401" cy="454793"/>
          </a:xfrm>
          <a:prstGeom prst="rect">
            <a:avLst/>
          </a:prstGeom>
        </p:spPr>
        <p:txBody>
          <a:bodyPr vert="horz" lIns="91440" tIns="45720" rIns="91440" bIns="45720" rtlCol="0" anchor="t">
            <a:noAutofit/>
          </a:bodyPr>
          <a:lstStyle>
            <a:defPPr>
              <a:defRPr lang="en-US"/>
            </a:defPPr>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US" sz="1800" dirty="0">
                <a:solidFill>
                  <a:srgbClr val="F57F7F"/>
                </a:solidFill>
                <a:ea typeface="+mn-lt"/>
                <a:cs typeface="+mn-lt"/>
              </a:rPr>
              <a:t>Blocked</a:t>
            </a:r>
            <a:endParaRPr lang="en-US" sz="1800">
              <a:solidFill>
                <a:srgbClr val="F57F7F"/>
              </a:solidFill>
            </a:endParaRPr>
          </a:p>
        </p:txBody>
      </p:sp>
      <p:sp>
        <p:nvSpPr>
          <p:cNvPr id="25" name="Subtitle 2">
            <a:extLst>
              <a:ext uri="{FF2B5EF4-FFF2-40B4-BE49-F238E27FC236}">
                <a16:creationId xmlns:a16="http://schemas.microsoft.com/office/drawing/2014/main" id="{1B33D333-C0AD-F50C-44E9-B4978710E5CD}"/>
              </a:ext>
            </a:extLst>
          </p:cNvPr>
          <p:cNvSpPr txBox="1">
            <a:spLocks/>
          </p:cNvSpPr>
          <p:nvPr/>
        </p:nvSpPr>
        <p:spPr>
          <a:xfrm>
            <a:off x="5376570" y="2047598"/>
            <a:ext cx="1061401" cy="454793"/>
          </a:xfrm>
          <a:prstGeom prst="rect">
            <a:avLst/>
          </a:prstGeom>
        </p:spPr>
        <p:txBody>
          <a:bodyPr vert="horz" lIns="91440" tIns="45720" rIns="91440" bIns="45720" rtlCol="0" anchor="t">
            <a:noAutofit/>
          </a:bodyPr>
          <a:lstStyle>
            <a:defPPr>
              <a:defRPr lang="en-US"/>
            </a:defPPr>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US" sz="1800" err="1">
                <a:ea typeface="+mn-lt"/>
                <a:cs typeface="+mn-lt"/>
              </a:rPr>
              <a:t>Syscall</a:t>
            </a:r>
            <a:endParaRPr lang="en-US" err="1"/>
          </a:p>
        </p:txBody>
      </p:sp>
      <p:sp>
        <p:nvSpPr>
          <p:cNvPr id="27" name="Subtitle 2">
            <a:extLst>
              <a:ext uri="{FF2B5EF4-FFF2-40B4-BE49-F238E27FC236}">
                <a16:creationId xmlns:a16="http://schemas.microsoft.com/office/drawing/2014/main" id="{D0417A2D-DAD5-93B9-C9BF-96EED2F99504}"/>
              </a:ext>
            </a:extLst>
          </p:cNvPr>
          <p:cNvSpPr txBox="1">
            <a:spLocks/>
          </p:cNvSpPr>
          <p:nvPr/>
        </p:nvSpPr>
        <p:spPr>
          <a:xfrm>
            <a:off x="3827587" y="4158713"/>
            <a:ext cx="1061401" cy="454793"/>
          </a:xfrm>
          <a:prstGeom prst="rect">
            <a:avLst/>
          </a:prstGeom>
        </p:spPr>
        <p:txBody>
          <a:bodyPr vert="horz" lIns="91440" tIns="45720" rIns="91440" bIns="45720" rtlCol="0" anchor="t">
            <a:noAutofit/>
          </a:bodyPr>
          <a:lstStyle>
            <a:defPPr>
              <a:defRPr lang="en-US"/>
            </a:defPPr>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US" sz="1800" err="1">
                <a:ea typeface="+mn-lt"/>
                <a:cs typeface="+mn-lt"/>
              </a:rPr>
              <a:t>Syscall</a:t>
            </a:r>
            <a:endParaRPr lang="en-US" err="1"/>
          </a:p>
        </p:txBody>
      </p:sp>
      <p:sp>
        <p:nvSpPr>
          <p:cNvPr id="29" name="TextBox 28">
            <a:extLst>
              <a:ext uri="{FF2B5EF4-FFF2-40B4-BE49-F238E27FC236}">
                <a16:creationId xmlns:a16="http://schemas.microsoft.com/office/drawing/2014/main" id="{0B1FB36D-0AA7-BAF4-DDFA-93A33826A7AE}"/>
              </a:ext>
            </a:extLst>
          </p:cNvPr>
          <p:cNvSpPr txBox="1"/>
          <p:nvPr/>
        </p:nvSpPr>
        <p:spPr>
          <a:xfrm>
            <a:off x="2373433" y="5583559"/>
            <a:ext cx="7080825"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latin typeface="Consolas"/>
              </a:rPr>
              <a:t>seccomp()</a:t>
            </a:r>
            <a:r>
              <a:rPr lang="en-US" sz="2800"/>
              <a:t> drop privileges for the process from high to low</a:t>
            </a:r>
            <a:endParaRPr lang="en-US" sz="2800" dirty="0"/>
          </a:p>
        </p:txBody>
      </p:sp>
    </p:spTree>
    <p:extLst>
      <p:ext uri="{BB962C8B-B14F-4D97-AF65-F5344CB8AC3E}">
        <p14:creationId xmlns:p14="http://schemas.microsoft.com/office/powerpoint/2010/main" val="2874434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4" grpId="0" animBg="1"/>
      <p:bldP spid="17" grpId="0"/>
      <p:bldP spid="19" grpId="0"/>
      <p:bldP spid="23" grpId="0"/>
      <p:bldP spid="27" grpId="0"/>
      <p:bldP spid="2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1B9B0-5357-8224-9EAD-A774CB15D0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F4A8E7-8E65-CD6B-5B48-4B32D04469AA}"/>
              </a:ext>
            </a:extLst>
          </p:cNvPr>
          <p:cNvSpPr>
            <a:spLocks noGrp="1"/>
          </p:cNvSpPr>
          <p:nvPr>
            <p:ph type="title"/>
          </p:nvPr>
        </p:nvSpPr>
        <p:spPr>
          <a:xfrm>
            <a:off x="838200" y="365125"/>
            <a:ext cx="10515600" cy="1325563"/>
          </a:xfrm>
        </p:spPr>
        <p:txBody>
          <a:bodyPr/>
          <a:lstStyle/>
          <a:p>
            <a:r>
              <a:rPr lang="en-US" sz="3900" dirty="0"/>
              <a:t>Modes</a:t>
            </a:r>
          </a:p>
        </p:txBody>
      </p:sp>
      <p:sp>
        <p:nvSpPr>
          <p:cNvPr id="6" name="Subtitle 2">
            <a:extLst>
              <a:ext uri="{FF2B5EF4-FFF2-40B4-BE49-F238E27FC236}">
                <a16:creationId xmlns:a16="http://schemas.microsoft.com/office/drawing/2014/main" id="{6ACA1420-4137-4DDE-DEA6-6CE75D8EA9F9}"/>
              </a:ext>
            </a:extLst>
          </p:cNvPr>
          <p:cNvSpPr txBox="1">
            <a:spLocks/>
          </p:cNvSpPr>
          <p:nvPr/>
        </p:nvSpPr>
        <p:spPr>
          <a:xfrm>
            <a:off x="1194169" y="1447821"/>
            <a:ext cx="9808085" cy="53924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US" dirty="0">
                <a:ea typeface="+mn-lt"/>
                <a:cs typeface="+mn-lt"/>
              </a:rPr>
              <a:t>Substructural Modes     𝑚      ⊆    { weaken, contract, exchange}</a:t>
            </a:r>
          </a:p>
        </p:txBody>
      </p:sp>
      <p:sp>
        <p:nvSpPr>
          <p:cNvPr id="3" name="Slide Number Placeholder 2">
            <a:extLst>
              <a:ext uri="{FF2B5EF4-FFF2-40B4-BE49-F238E27FC236}">
                <a16:creationId xmlns:a16="http://schemas.microsoft.com/office/drawing/2014/main" id="{732A4E81-A227-BD0B-915F-112626624D12}"/>
              </a:ext>
            </a:extLst>
          </p:cNvPr>
          <p:cNvSpPr>
            <a:spLocks noGrp="1"/>
          </p:cNvSpPr>
          <p:nvPr>
            <p:ph type="sldNum" sz="quarter" idx="12"/>
          </p:nvPr>
        </p:nvSpPr>
        <p:spPr/>
        <p:txBody>
          <a:bodyPr/>
          <a:lstStyle/>
          <a:p>
            <a:fld id="{330EA680-D336-4FF7-8B7A-9848BB0A1C32}" type="slidenum">
              <a:rPr lang="en-US" smtClean="0"/>
              <a:t>28</a:t>
            </a:fld>
            <a:endParaRPr lang="en-US"/>
          </a:p>
        </p:txBody>
      </p:sp>
      <p:sp>
        <p:nvSpPr>
          <p:cNvPr id="8" name="Subtitle 2">
            <a:extLst>
              <a:ext uri="{FF2B5EF4-FFF2-40B4-BE49-F238E27FC236}">
                <a16:creationId xmlns:a16="http://schemas.microsoft.com/office/drawing/2014/main" id="{0E88268C-5102-A07F-678A-6550C9099FC1}"/>
              </a:ext>
            </a:extLst>
          </p:cNvPr>
          <p:cNvSpPr txBox="1">
            <a:spLocks/>
          </p:cNvSpPr>
          <p:nvPr/>
        </p:nvSpPr>
        <p:spPr>
          <a:xfrm>
            <a:off x="4330517" y="2651560"/>
            <a:ext cx="3535390" cy="53924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US" dirty="0">
                <a:ea typeface="+mn-lt"/>
                <a:cs typeface="+mn-lt"/>
              </a:rPr>
              <a:t>More expressive...</a:t>
            </a:r>
            <a:endParaRPr lang="en-US" dirty="0"/>
          </a:p>
        </p:txBody>
      </p:sp>
      <p:sp>
        <p:nvSpPr>
          <p:cNvPr id="10" name="Subtitle 2">
            <a:extLst>
              <a:ext uri="{FF2B5EF4-FFF2-40B4-BE49-F238E27FC236}">
                <a16:creationId xmlns:a16="http://schemas.microsoft.com/office/drawing/2014/main" id="{E0383D52-60DA-DE95-5093-E9E843BE681A}"/>
              </a:ext>
            </a:extLst>
          </p:cNvPr>
          <p:cNvSpPr txBox="1">
            <a:spLocks/>
          </p:cNvSpPr>
          <p:nvPr/>
        </p:nvSpPr>
        <p:spPr>
          <a:xfrm>
            <a:off x="6309834" y="3744864"/>
            <a:ext cx="5578432" cy="260437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US" dirty="0">
                <a:ea typeface="+mn-lt"/>
                <a:cs typeface="+mn-lt"/>
              </a:rPr>
              <a:t> { weaken, </a:t>
            </a:r>
            <a:endParaRPr lang="en-US"/>
          </a:p>
          <a:p>
            <a:pPr>
              <a:buNone/>
            </a:pPr>
            <a:r>
              <a:rPr lang="en-US" dirty="0">
                <a:ea typeface="+mn-lt"/>
                <a:cs typeface="+mn-lt"/>
              </a:rPr>
              <a:t>contract forward, contract backward, </a:t>
            </a:r>
          </a:p>
          <a:p>
            <a:pPr>
              <a:buNone/>
            </a:pPr>
            <a:r>
              <a:rPr lang="en-US" dirty="0">
                <a:ea typeface="+mn-lt"/>
                <a:cs typeface="+mn-lt"/>
              </a:rPr>
              <a:t>exchange forward, exchange backward}</a:t>
            </a:r>
            <a:endParaRPr lang="en-US"/>
          </a:p>
        </p:txBody>
      </p:sp>
      <p:sp>
        <p:nvSpPr>
          <p:cNvPr id="11" name="Subtitle 2">
            <a:extLst>
              <a:ext uri="{FF2B5EF4-FFF2-40B4-BE49-F238E27FC236}">
                <a16:creationId xmlns:a16="http://schemas.microsoft.com/office/drawing/2014/main" id="{21DDB675-30CC-B4D7-B86D-984F538F11E9}"/>
              </a:ext>
            </a:extLst>
          </p:cNvPr>
          <p:cNvSpPr txBox="1">
            <a:spLocks/>
          </p:cNvSpPr>
          <p:nvPr/>
        </p:nvSpPr>
        <p:spPr>
          <a:xfrm>
            <a:off x="1218791" y="3744864"/>
            <a:ext cx="4838520" cy="57237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US" dirty="0">
                <a:ea typeface="+mn-lt"/>
                <a:cs typeface="+mn-lt"/>
              </a:rPr>
              <a:t>Substructural Modes     𝑚      ⊆    </a:t>
            </a:r>
          </a:p>
        </p:txBody>
      </p:sp>
    </p:spTree>
    <p:extLst>
      <p:ext uri="{BB962C8B-B14F-4D97-AF65-F5344CB8AC3E}">
        <p14:creationId xmlns:p14="http://schemas.microsoft.com/office/powerpoint/2010/main" val="1127329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AD6C4-99DA-580D-1B88-70CF348967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4F5E92-4054-3AE1-02A9-C5CBFB0DE8B9}"/>
              </a:ext>
            </a:extLst>
          </p:cNvPr>
          <p:cNvSpPr>
            <a:spLocks noGrp="1"/>
          </p:cNvSpPr>
          <p:nvPr>
            <p:ph type="title"/>
          </p:nvPr>
        </p:nvSpPr>
        <p:spPr/>
        <p:txBody>
          <a:bodyPr>
            <a:normAutofit/>
          </a:bodyPr>
          <a:lstStyle/>
          <a:p>
            <a:r>
              <a:rPr lang="en-US" sz="3900" dirty="0">
                <a:ea typeface="+mj-lt"/>
                <a:cs typeface="+mj-lt"/>
              </a:rPr>
              <a:t>Example 3: Privilege-Dropping Protocols </a:t>
            </a:r>
            <a:r>
              <a:rPr lang="en-US" sz="3900" dirty="0">
                <a:latin typeface="Consolas"/>
                <a:ea typeface="+mj-lt"/>
                <a:cs typeface="+mj-lt"/>
              </a:rPr>
              <a:t>seccomp</a:t>
            </a:r>
          </a:p>
        </p:txBody>
      </p:sp>
      <p:sp>
        <p:nvSpPr>
          <p:cNvPr id="5" name="Slide Number Placeholder 4">
            <a:extLst>
              <a:ext uri="{FF2B5EF4-FFF2-40B4-BE49-F238E27FC236}">
                <a16:creationId xmlns:a16="http://schemas.microsoft.com/office/drawing/2014/main" id="{06BBC5BC-32DF-D3B5-5AA1-BA3E2D713DF9}"/>
              </a:ext>
            </a:extLst>
          </p:cNvPr>
          <p:cNvSpPr>
            <a:spLocks noGrp="1"/>
          </p:cNvSpPr>
          <p:nvPr>
            <p:ph type="sldNum" sz="quarter" idx="12"/>
          </p:nvPr>
        </p:nvSpPr>
        <p:spPr/>
        <p:txBody>
          <a:bodyPr/>
          <a:lstStyle/>
          <a:p>
            <a:fld id="{330EA680-D336-4FF7-8B7A-9848BB0A1C32}" type="slidenum">
              <a:rPr lang="en-US" dirty="0" smtClean="0"/>
              <a:t>29</a:t>
            </a:fld>
            <a:endParaRPr lang="en-US" dirty="0"/>
          </a:p>
        </p:txBody>
      </p:sp>
      <p:sp>
        <p:nvSpPr>
          <p:cNvPr id="18" name="TextBox 17">
            <a:extLst>
              <a:ext uri="{FF2B5EF4-FFF2-40B4-BE49-F238E27FC236}">
                <a16:creationId xmlns:a16="http://schemas.microsoft.com/office/drawing/2014/main" id="{0FD929B3-6F0D-C72F-CCF9-C3584A923195}"/>
              </a:ext>
            </a:extLst>
          </p:cNvPr>
          <p:cNvSpPr txBox="1"/>
          <p:nvPr/>
        </p:nvSpPr>
        <p:spPr>
          <a:xfrm>
            <a:off x="838200" y="1708704"/>
            <a:ext cx="4222146" cy="20928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ea typeface="+mn-lt"/>
                <a:cs typeface="+mn-lt"/>
              </a:rPr>
              <a:t>Before privilege dropping, process should be able to perform any low or high operations.</a:t>
            </a:r>
            <a:endParaRPr lang="en-US" dirty="0">
              <a:ea typeface="+mn-lt"/>
              <a:cs typeface="+mn-lt"/>
            </a:endParaRPr>
          </a:p>
          <a:p>
            <a:pPr algn="ctr"/>
            <a:endParaRPr lang="en-US"/>
          </a:p>
        </p:txBody>
      </p:sp>
      <p:sp>
        <p:nvSpPr>
          <p:cNvPr id="20" name="TextBox 19">
            <a:extLst>
              <a:ext uri="{FF2B5EF4-FFF2-40B4-BE49-F238E27FC236}">
                <a16:creationId xmlns:a16="http://schemas.microsoft.com/office/drawing/2014/main" id="{1F2FF2E0-0596-109D-3DDC-7EB4A4B48ED0}"/>
              </a:ext>
            </a:extLst>
          </p:cNvPr>
          <p:cNvSpPr txBox="1"/>
          <p:nvPr/>
        </p:nvSpPr>
        <p:spPr>
          <a:xfrm>
            <a:off x="7496330" y="1708704"/>
            <a:ext cx="4222146" cy="20928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ea typeface="+mn-lt"/>
                <a:cs typeface="+mn-lt"/>
              </a:rPr>
              <a:t>After privilege dropping, process should only be able to perform low privilege operations.</a:t>
            </a:r>
            <a:endParaRPr lang="en-US" dirty="0">
              <a:ea typeface="+mn-lt"/>
              <a:cs typeface="+mn-lt"/>
            </a:endParaRPr>
          </a:p>
          <a:p>
            <a:pPr algn="ctr"/>
            <a:endParaRPr lang="en-US"/>
          </a:p>
        </p:txBody>
      </p:sp>
      <p:sp>
        <p:nvSpPr>
          <p:cNvPr id="22" name="Subtitle 2">
            <a:extLst>
              <a:ext uri="{FF2B5EF4-FFF2-40B4-BE49-F238E27FC236}">
                <a16:creationId xmlns:a16="http://schemas.microsoft.com/office/drawing/2014/main" id="{4FB251D1-CF81-F396-65A9-7773304FADF4}"/>
              </a:ext>
            </a:extLst>
          </p:cNvPr>
          <p:cNvSpPr txBox="1">
            <a:spLocks/>
          </p:cNvSpPr>
          <p:nvPr/>
        </p:nvSpPr>
        <p:spPr>
          <a:xfrm>
            <a:off x="2303586" y="4021302"/>
            <a:ext cx="1823401" cy="379843"/>
          </a:xfrm>
          <a:prstGeom prst="rect">
            <a:avLst/>
          </a:prstGeom>
        </p:spPr>
        <p:txBody>
          <a:bodyPr vert="horz" lIns="91440" tIns="45720" rIns="91440" bIns="45720" rtlCol="0" anchor="t">
            <a:noAutofit/>
          </a:bodyPr>
          <a:lstStyle>
            <a:defPPr>
              <a:defRPr lang="en-US"/>
            </a:defPPr>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US" sz="1800" dirty="0">
                <a:ea typeface="+mn-lt"/>
                <a:cs typeface="+mn-lt"/>
              </a:rPr>
              <a:t>High privilege</a:t>
            </a:r>
            <a:endParaRPr lang="en-US" dirty="0"/>
          </a:p>
        </p:txBody>
      </p:sp>
      <p:sp>
        <p:nvSpPr>
          <p:cNvPr id="24" name="Subtitle 2">
            <a:extLst>
              <a:ext uri="{FF2B5EF4-FFF2-40B4-BE49-F238E27FC236}">
                <a16:creationId xmlns:a16="http://schemas.microsoft.com/office/drawing/2014/main" id="{1C567C51-605A-1928-8BF8-24D1CB9B14B1}"/>
              </a:ext>
            </a:extLst>
          </p:cNvPr>
          <p:cNvSpPr txBox="1">
            <a:spLocks/>
          </p:cNvSpPr>
          <p:nvPr/>
        </p:nvSpPr>
        <p:spPr>
          <a:xfrm>
            <a:off x="7500175" y="4021301"/>
            <a:ext cx="1823401" cy="379843"/>
          </a:xfrm>
          <a:prstGeom prst="rect">
            <a:avLst/>
          </a:prstGeom>
        </p:spPr>
        <p:txBody>
          <a:bodyPr vert="horz" lIns="91440" tIns="45720" rIns="91440" bIns="45720" rtlCol="0" anchor="t">
            <a:noAutofit/>
          </a:bodyPr>
          <a:lstStyle>
            <a:defPPr>
              <a:defRPr lang="en-US"/>
            </a:defPPr>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US" sz="1800" dirty="0">
                <a:ea typeface="+mn-lt"/>
                <a:cs typeface="+mn-lt"/>
              </a:rPr>
              <a:t>Low privilege</a:t>
            </a:r>
            <a:endParaRPr lang="en-US" dirty="0"/>
          </a:p>
        </p:txBody>
      </p:sp>
      <p:cxnSp>
        <p:nvCxnSpPr>
          <p:cNvPr id="28" name="Straight Arrow Connector 27">
            <a:extLst>
              <a:ext uri="{FF2B5EF4-FFF2-40B4-BE49-F238E27FC236}">
                <a16:creationId xmlns:a16="http://schemas.microsoft.com/office/drawing/2014/main" id="{02541DD2-A712-0B59-8601-559543140775}"/>
              </a:ext>
            </a:extLst>
          </p:cNvPr>
          <p:cNvCxnSpPr/>
          <p:nvPr/>
        </p:nvCxnSpPr>
        <p:spPr>
          <a:xfrm>
            <a:off x="1826272" y="4455136"/>
            <a:ext cx="2769481" cy="459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DBB04DB5-1344-5566-6D0C-EA1923112861}"/>
              </a:ext>
            </a:extLst>
          </p:cNvPr>
          <p:cNvSpPr txBox="1"/>
          <p:nvPr/>
        </p:nvSpPr>
        <p:spPr>
          <a:xfrm>
            <a:off x="5063578" y="4226182"/>
            <a:ext cx="212897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dirty="0">
                <a:latin typeface="Consolas"/>
                <a:cs typeface="Courier New"/>
              </a:rPr>
              <a:t>seccomp()</a:t>
            </a:r>
          </a:p>
        </p:txBody>
      </p:sp>
      <p:cxnSp>
        <p:nvCxnSpPr>
          <p:cNvPr id="32" name="Straight Arrow Connector 31">
            <a:extLst>
              <a:ext uri="{FF2B5EF4-FFF2-40B4-BE49-F238E27FC236}">
                <a16:creationId xmlns:a16="http://schemas.microsoft.com/office/drawing/2014/main" id="{EA332859-694D-2E6F-1104-92CEEB035002}"/>
              </a:ext>
            </a:extLst>
          </p:cNvPr>
          <p:cNvCxnSpPr>
            <a:cxnSpLocks/>
          </p:cNvCxnSpPr>
          <p:nvPr/>
        </p:nvCxnSpPr>
        <p:spPr>
          <a:xfrm>
            <a:off x="7022861" y="4455135"/>
            <a:ext cx="2769481" cy="459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33" name="Picture 32">
            <a:extLst>
              <a:ext uri="{FF2B5EF4-FFF2-40B4-BE49-F238E27FC236}">
                <a16:creationId xmlns:a16="http://schemas.microsoft.com/office/drawing/2014/main" id="{2135B6A4-0222-7377-DB46-CEDCA88D4F37}"/>
              </a:ext>
            </a:extLst>
          </p:cNvPr>
          <p:cNvPicPr>
            <a:picLocks noChangeAspect="1"/>
          </p:cNvPicPr>
          <p:nvPr/>
        </p:nvPicPr>
        <p:blipFill>
          <a:blip r:embed="rId2"/>
          <a:stretch>
            <a:fillRect/>
          </a:stretch>
        </p:blipFill>
        <p:spPr>
          <a:xfrm>
            <a:off x="3004513" y="5014445"/>
            <a:ext cx="6257925" cy="1076325"/>
          </a:xfrm>
          <a:prstGeom prst="rect">
            <a:avLst/>
          </a:prstGeom>
        </p:spPr>
      </p:pic>
    </p:spTree>
    <p:extLst>
      <p:ext uri="{BB962C8B-B14F-4D97-AF65-F5344CB8AC3E}">
        <p14:creationId xmlns:p14="http://schemas.microsoft.com/office/powerpoint/2010/main" val="89938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D3B5B6-46C4-64CE-4863-8DE4A82442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615FF7-430E-F322-19F8-76D315F07074}"/>
              </a:ext>
            </a:extLst>
          </p:cNvPr>
          <p:cNvSpPr>
            <a:spLocks noGrp="1"/>
          </p:cNvSpPr>
          <p:nvPr>
            <p:ph type="title"/>
          </p:nvPr>
        </p:nvSpPr>
        <p:spPr/>
        <p:txBody>
          <a:bodyPr/>
          <a:lstStyle/>
          <a:p>
            <a:r>
              <a:rPr lang="en-US"/>
              <a:t>Dependency Tracking</a:t>
            </a:r>
          </a:p>
        </p:txBody>
      </p:sp>
      <p:grpSp>
        <p:nvGrpSpPr>
          <p:cNvPr id="5" name="Group 4">
            <a:extLst>
              <a:ext uri="{FF2B5EF4-FFF2-40B4-BE49-F238E27FC236}">
                <a16:creationId xmlns:a16="http://schemas.microsoft.com/office/drawing/2014/main" id="{7499428C-DFC0-9FF8-E7E4-4E039EA73570}"/>
              </a:ext>
            </a:extLst>
          </p:cNvPr>
          <p:cNvGrpSpPr/>
          <p:nvPr/>
        </p:nvGrpSpPr>
        <p:grpSpPr>
          <a:xfrm>
            <a:off x="4254109" y="1370664"/>
            <a:ext cx="1843759" cy="2312880"/>
            <a:chOff x="3389263" y="1870873"/>
            <a:chExt cx="1843759" cy="2948659"/>
          </a:xfrm>
        </p:grpSpPr>
        <p:sp>
          <p:nvSpPr>
            <p:cNvPr id="3" name="Rectangle 2">
              <a:extLst>
                <a:ext uri="{FF2B5EF4-FFF2-40B4-BE49-F238E27FC236}">
                  <a16:creationId xmlns:a16="http://schemas.microsoft.com/office/drawing/2014/main" id="{8EA15239-0F81-7BCE-652E-AE82E1369462}"/>
                </a:ext>
              </a:extLst>
            </p:cNvPr>
            <p:cNvSpPr/>
            <p:nvPr/>
          </p:nvSpPr>
          <p:spPr>
            <a:xfrm>
              <a:off x="3389263" y="1870873"/>
              <a:ext cx="1843759" cy="2948659"/>
            </a:xfrm>
            <a:prstGeom prst="rect">
              <a:avLst/>
            </a:prstGeom>
            <a:solidFill>
              <a:srgbClr val="FAE9B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0ADCD85-1678-44C1-B7DB-D28347ADE61B}"/>
                </a:ext>
              </a:extLst>
            </p:cNvPr>
            <p:cNvSpPr txBox="1"/>
            <p:nvPr/>
          </p:nvSpPr>
          <p:spPr>
            <a:xfrm>
              <a:off x="3477384" y="1952216"/>
              <a:ext cx="164718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t>Nuclear launch code</a:t>
              </a:r>
            </a:p>
          </p:txBody>
        </p:sp>
      </p:grpSp>
      <p:sp>
        <p:nvSpPr>
          <p:cNvPr id="11" name="Rectangle 10">
            <a:extLst>
              <a:ext uri="{FF2B5EF4-FFF2-40B4-BE49-F238E27FC236}">
                <a16:creationId xmlns:a16="http://schemas.microsoft.com/office/drawing/2014/main" id="{14C5F68E-FFC2-FB36-DD75-4020478DCCF3}"/>
              </a:ext>
            </a:extLst>
          </p:cNvPr>
          <p:cNvSpPr/>
          <p:nvPr/>
        </p:nvSpPr>
        <p:spPr>
          <a:xfrm>
            <a:off x="4696349" y="1957824"/>
            <a:ext cx="1843759" cy="2312880"/>
          </a:xfrm>
          <a:prstGeom prst="rect">
            <a:avLst/>
          </a:prstGeom>
          <a:solidFill>
            <a:srgbClr val="FAE9B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E1000B0-8F9D-F4A7-3F64-084EC81D2C86}"/>
              </a:ext>
            </a:extLst>
          </p:cNvPr>
          <p:cNvSpPr/>
          <p:nvPr/>
        </p:nvSpPr>
        <p:spPr>
          <a:xfrm>
            <a:off x="5070337" y="2588929"/>
            <a:ext cx="1843759" cy="2312880"/>
          </a:xfrm>
          <a:prstGeom prst="rect">
            <a:avLst/>
          </a:prstGeom>
          <a:solidFill>
            <a:srgbClr val="FAE9B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65B95DDF-2348-372E-1A53-E64D67CC3FE0}"/>
              </a:ext>
            </a:extLst>
          </p:cNvPr>
          <p:cNvSpPr txBox="1"/>
          <p:nvPr/>
        </p:nvSpPr>
        <p:spPr>
          <a:xfrm>
            <a:off x="4976374" y="2012988"/>
            <a:ext cx="1282077"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t>Military Contract</a:t>
            </a:r>
          </a:p>
        </p:txBody>
      </p:sp>
      <p:sp>
        <p:nvSpPr>
          <p:cNvPr id="16" name="TextBox 15">
            <a:extLst>
              <a:ext uri="{FF2B5EF4-FFF2-40B4-BE49-F238E27FC236}">
                <a16:creationId xmlns:a16="http://schemas.microsoft.com/office/drawing/2014/main" id="{5C5CE897-82AE-03AA-4936-73F8AC8C5E34}"/>
              </a:ext>
            </a:extLst>
          </p:cNvPr>
          <p:cNvSpPr txBox="1"/>
          <p:nvPr/>
        </p:nvSpPr>
        <p:spPr>
          <a:xfrm>
            <a:off x="5177393" y="2695516"/>
            <a:ext cx="163268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t>Gov employee salary</a:t>
            </a:r>
            <a:endParaRPr lang="en-US"/>
          </a:p>
        </p:txBody>
      </p:sp>
      <p:sp>
        <p:nvSpPr>
          <p:cNvPr id="17" name="TextBox 16">
            <a:extLst>
              <a:ext uri="{FF2B5EF4-FFF2-40B4-BE49-F238E27FC236}">
                <a16:creationId xmlns:a16="http://schemas.microsoft.com/office/drawing/2014/main" id="{930EAC6F-6A9D-5FE7-1CC0-8189D00E6D7B}"/>
              </a:ext>
            </a:extLst>
          </p:cNvPr>
          <p:cNvSpPr txBox="1"/>
          <p:nvPr/>
        </p:nvSpPr>
        <p:spPr>
          <a:xfrm>
            <a:off x="4617111" y="1627079"/>
            <a:ext cx="111799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FF0000"/>
                </a:solidFill>
                <a:latin typeface="Times New Roman"/>
                <a:cs typeface="Times New Roman"/>
              </a:rPr>
              <a:t>TOP SECRET</a:t>
            </a:r>
          </a:p>
        </p:txBody>
      </p:sp>
      <p:sp>
        <p:nvSpPr>
          <p:cNvPr id="18" name="TextBox 17">
            <a:extLst>
              <a:ext uri="{FF2B5EF4-FFF2-40B4-BE49-F238E27FC236}">
                <a16:creationId xmlns:a16="http://schemas.microsoft.com/office/drawing/2014/main" id="{62CDA840-3AA8-68D7-6508-4B10F0087B73}"/>
              </a:ext>
            </a:extLst>
          </p:cNvPr>
          <p:cNvSpPr txBox="1"/>
          <p:nvPr/>
        </p:nvSpPr>
        <p:spPr>
          <a:xfrm>
            <a:off x="5271590" y="2276882"/>
            <a:ext cx="83282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FF0000"/>
                </a:solidFill>
                <a:latin typeface="Times New Roman"/>
                <a:cs typeface="Times New Roman"/>
              </a:rPr>
              <a:t>SECRET</a:t>
            </a:r>
          </a:p>
        </p:txBody>
      </p:sp>
      <p:sp>
        <p:nvSpPr>
          <p:cNvPr id="19" name="TextBox 18">
            <a:extLst>
              <a:ext uri="{FF2B5EF4-FFF2-40B4-BE49-F238E27FC236}">
                <a16:creationId xmlns:a16="http://schemas.microsoft.com/office/drawing/2014/main" id="{3B2B22A1-C651-06C5-D1F1-A05A6669BE2F}"/>
              </a:ext>
            </a:extLst>
          </p:cNvPr>
          <p:cNvSpPr txBox="1"/>
          <p:nvPr/>
        </p:nvSpPr>
        <p:spPr>
          <a:xfrm>
            <a:off x="5538055" y="2973434"/>
            <a:ext cx="111799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FF0000"/>
                </a:solidFill>
                <a:latin typeface="Times New Roman"/>
                <a:cs typeface="Times New Roman"/>
              </a:rPr>
              <a:t>PUBLIC</a:t>
            </a:r>
            <a:endParaRPr lang="en-US"/>
          </a:p>
        </p:txBody>
      </p:sp>
      <p:pic>
        <p:nvPicPr>
          <p:cNvPr id="20" name="Picture 19" descr="Homer Simpson vai responder, em direto, às perguntas dos fãs - MoveNotícias">
            <a:extLst>
              <a:ext uri="{FF2B5EF4-FFF2-40B4-BE49-F238E27FC236}">
                <a16:creationId xmlns:a16="http://schemas.microsoft.com/office/drawing/2014/main" id="{E00C4242-62D3-22A3-C35C-93521E55E4AC}"/>
              </a:ext>
            </a:extLst>
          </p:cNvPr>
          <p:cNvPicPr>
            <a:picLocks noChangeAspect="1"/>
          </p:cNvPicPr>
          <p:nvPr/>
        </p:nvPicPr>
        <p:blipFill>
          <a:blip r:embed="rId2"/>
          <a:stretch>
            <a:fillRect/>
          </a:stretch>
        </p:blipFill>
        <p:spPr>
          <a:xfrm>
            <a:off x="-1870" y="2498387"/>
            <a:ext cx="2743200" cy="1543336"/>
          </a:xfrm>
          <a:prstGeom prst="rect">
            <a:avLst/>
          </a:prstGeom>
        </p:spPr>
      </p:pic>
      <p:pic>
        <p:nvPicPr>
          <p:cNvPr id="22" name="Picture 21">
            <a:extLst>
              <a:ext uri="{FF2B5EF4-FFF2-40B4-BE49-F238E27FC236}">
                <a16:creationId xmlns:a16="http://schemas.microsoft.com/office/drawing/2014/main" id="{9CC69CA6-D987-6304-BE36-9A85312F73DF}"/>
              </a:ext>
            </a:extLst>
          </p:cNvPr>
          <p:cNvPicPr>
            <a:picLocks noChangeAspect="1"/>
          </p:cNvPicPr>
          <p:nvPr/>
        </p:nvPicPr>
        <p:blipFill>
          <a:blip r:embed="rId3"/>
          <a:srcRect l="1363" t="7923" r="-1157" b="34072"/>
          <a:stretch>
            <a:fillRect/>
          </a:stretch>
        </p:blipFill>
        <p:spPr>
          <a:xfrm>
            <a:off x="9749860" y="2413795"/>
            <a:ext cx="2316826" cy="1672596"/>
          </a:xfrm>
          <a:prstGeom prst="rect">
            <a:avLst/>
          </a:prstGeom>
        </p:spPr>
      </p:pic>
      <p:cxnSp>
        <p:nvCxnSpPr>
          <p:cNvPr id="26" name="Straight Arrow Connector 25">
            <a:extLst>
              <a:ext uri="{FF2B5EF4-FFF2-40B4-BE49-F238E27FC236}">
                <a16:creationId xmlns:a16="http://schemas.microsoft.com/office/drawing/2014/main" id="{3D1F615B-7AB4-F801-E0DE-D29EE56FBAA6}"/>
              </a:ext>
            </a:extLst>
          </p:cNvPr>
          <p:cNvCxnSpPr/>
          <p:nvPr/>
        </p:nvCxnSpPr>
        <p:spPr>
          <a:xfrm>
            <a:off x="1918089" y="3526705"/>
            <a:ext cx="3048232" cy="110723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1F0A6967-4728-186E-8C3D-060792BD7EE4}"/>
              </a:ext>
            </a:extLst>
          </p:cNvPr>
          <p:cNvCxnSpPr/>
          <p:nvPr/>
        </p:nvCxnSpPr>
        <p:spPr>
          <a:xfrm flipH="1" flipV="1">
            <a:off x="6268735" y="1689489"/>
            <a:ext cx="3335035" cy="117268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43A4A093-0F59-3B03-81F5-F2E9DDB082F9}"/>
              </a:ext>
            </a:extLst>
          </p:cNvPr>
          <p:cNvCxnSpPr/>
          <p:nvPr/>
        </p:nvCxnSpPr>
        <p:spPr>
          <a:xfrm flipH="1" flipV="1">
            <a:off x="6606492" y="2438633"/>
            <a:ext cx="2996109" cy="62362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0EC70F20-B70B-6E66-B109-70FCD67430A7}"/>
              </a:ext>
            </a:extLst>
          </p:cNvPr>
          <p:cNvCxnSpPr/>
          <p:nvPr/>
        </p:nvCxnSpPr>
        <p:spPr>
          <a:xfrm flipH="1">
            <a:off x="6983052" y="3296468"/>
            <a:ext cx="2623290" cy="42026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30" name="Graphic 29" descr="Checkmark with solid fill">
            <a:extLst>
              <a:ext uri="{FF2B5EF4-FFF2-40B4-BE49-F238E27FC236}">
                <a16:creationId xmlns:a16="http://schemas.microsoft.com/office/drawing/2014/main" id="{C8B712B0-4E6A-F1DC-7124-99F308D5863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048936" y="3635628"/>
            <a:ext cx="334720" cy="348744"/>
          </a:xfrm>
          <a:prstGeom prst="rect">
            <a:avLst/>
          </a:prstGeom>
        </p:spPr>
      </p:pic>
      <p:sp>
        <p:nvSpPr>
          <p:cNvPr id="32" name="TextBox 31">
            <a:extLst>
              <a:ext uri="{FF2B5EF4-FFF2-40B4-BE49-F238E27FC236}">
                <a16:creationId xmlns:a16="http://schemas.microsoft.com/office/drawing/2014/main" id="{B00B0662-86FB-4D31-D48C-5823A30564E8}"/>
              </a:ext>
            </a:extLst>
          </p:cNvPr>
          <p:cNvSpPr txBox="1"/>
          <p:nvPr/>
        </p:nvSpPr>
        <p:spPr>
          <a:xfrm>
            <a:off x="809915" y="2148791"/>
            <a:ext cx="111799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FF0000"/>
                </a:solidFill>
                <a:latin typeface="Times New Roman"/>
                <a:cs typeface="Times New Roman"/>
              </a:rPr>
              <a:t>PUBLIC</a:t>
            </a:r>
            <a:endParaRPr lang="en-US"/>
          </a:p>
        </p:txBody>
      </p:sp>
      <p:sp>
        <p:nvSpPr>
          <p:cNvPr id="36" name="TextBox 35">
            <a:extLst>
              <a:ext uri="{FF2B5EF4-FFF2-40B4-BE49-F238E27FC236}">
                <a16:creationId xmlns:a16="http://schemas.microsoft.com/office/drawing/2014/main" id="{4D2709F1-CF96-B8B4-5FC7-C31BAD41DAD8}"/>
              </a:ext>
            </a:extLst>
          </p:cNvPr>
          <p:cNvSpPr txBox="1"/>
          <p:nvPr/>
        </p:nvSpPr>
        <p:spPr>
          <a:xfrm>
            <a:off x="10346603" y="2013221"/>
            <a:ext cx="111799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FF0000"/>
                </a:solidFill>
                <a:latin typeface="Times New Roman"/>
                <a:cs typeface="Times New Roman"/>
              </a:rPr>
              <a:t>TOP SECRET</a:t>
            </a:r>
          </a:p>
        </p:txBody>
      </p:sp>
      <p:pic>
        <p:nvPicPr>
          <p:cNvPr id="37" name="Graphic 36" descr="Checkmark with solid fill">
            <a:extLst>
              <a:ext uri="{FF2B5EF4-FFF2-40B4-BE49-F238E27FC236}">
                <a16:creationId xmlns:a16="http://schemas.microsoft.com/office/drawing/2014/main" id="{5E5FEA84-A4DB-2666-D3EB-D3CCF2E2D99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02445" y="2013456"/>
            <a:ext cx="334720" cy="348744"/>
          </a:xfrm>
          <a:prstGeom prst="rect">
            <a:avLst/>
          </a:prstGeom>
        </p:spPr>
      </p:pic>
      <p:pic>
        <p:nvPicPr>
          <p:cNvPr id="38" name="Graphic 37" descr="Checkmark with solid fill">
            <a:extLst>
              <a:ext uri="{FF2B5EF4-FFF2-40B4-BE49-F238E27FC236}">
                <a16:creationId xmlns:a16="http://schemas.microsoft.com/office/drawing/2014/main" id="{96A94F25-E659-E06E-2A39-273DD4FE9D9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02445" y="2485615"/>
            <a:ext cx="334720" cy="348744"/>
          </a:xfrm>
          <a:prstGeom prst="rect">
            <a:avLst/>
          </a:prstGeom>
        </p:spPr>
      </p:pic>
      <p:pic>
        <p:nvPicPr>
          <p:cNvPr id="39" name="Graphic 38" descr="Checkmark with solid fill">
            <a:extLst>
              <a:ext uri="{FF2B5EF4-FFF2-40B4-BE49-F238E27FC236}">
                <a16:creationId xmlns:a16="http://schemas.microsoft.com/office/drawing/2014/main" id="{02119A18-649D-EF15-0DEC-9DD0CC5B76B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02444" y="3247615"/>
            <a:ext cx="334720" cy="348744"/>
          </a:xfrm>
          <a:prstGeom prst="rect">
            <a:avLst/>
          </a:prstGeom>
        </p:spPr>
      </p:pic>
      <p:sp>
        <p:nvSpPr>
          <p:cNvPr id="40" name="Rectangle 39">
            <a:extLst>
              <a:ext uri="{FF2B5EF4-FFF2-40B4-BE49-F238E27FC236}">
                <a16:creationId xmlns:a16="http://schemas.microsoft.com/office/drawing/2014/main" id="{BC56F63F-4100-2907-12F1-09E936C9F740}"/>
              </a:ext>
            </a:extLst>
          </p:cNvPr>
          <p:cNvSpPr/>
          <p:nvPr/>
        </p:nvSpPr>
        <p:spPr>
          <a:xfrm>
            <a:off x="381000" y="1294699"/>
            <a:ext cx="11760745" cy="442637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A485BBBC-1ACD-0A15-7475-520761597453}"/>
              </a:ext>
            </a:extLst>
          </p:cNvPr>
          <p:cNvSpPr>
            <a:spLocks noGrp="1"/>
          </p:cNvSpPr>
          <p:nvPr>
            <p:ph type="sldNum" sz="quarter" idx="12"/>
          </p:nvPr>
        </p:nvSpPr>
        <p:spPr/>
        <p:txBody>
          <a:bodyPr/>
          <a:lstStyle/>
          <a:p>
            <a:fld id="{330EA680-D336-4FF7-8B7A-9848BB0A1C32}" type="slidenum">
              <a:rPr lang="en-US" smtClean="0"/>
              <a:t>3</a:t>
            </a:fld>
            <a:endParaRPr lang="en-US"/>
          </a:p>
        </p:txBody>
      </p:sp>
    </p:spTree>
    <p:extLst>
      <p:ext uri="{BB962C8B-B14F-4D97-AF65-F5344CB8AC3E}">
        <p14:creationId xmlns:p14="http://schemas.microsoft.com/office/powerpoint/2010/main" val="3218273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32" grpId="0"/>
      <p:bldP spid="36" grpId="0"/>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94B11-FDB9-1849-506D-25017EC37A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B3235E-98B6-C5AA-90D2-509AA564C44A}"/>
              </a:ext>
            </a:extLst>
          </p:cNvPr>
          <p:cNvSpPr>
            <a:spLocks noGrp="1"/>
          </p:cNvSpPr>
          <p:nvPr>
            <p:ph type="title"/>
          </p:nvPr>
        </p:nvSpPr>
        <p:spPr/>
        <p:txBody>
          <a:bodyPr>
            <a:normAutofit/>
          </a:bodyPr>
          <a:lstStyle/>
          <a:p>
            <a:r>
              <a:rPr lang="en-US" sz="3900" dirty="0">
                <a:ea typeface="+mj-lt"/>
                <a:cs typeface="+mj-lt"/>
              </a:rPr>
              <a:t>Example 3: Privilege-Dropping Protocols </a:t>
            </a:r>
            <a:r>
              <a:rPr lang="en-US" sz="3900" dirty="0">
                <a:latin typeface="Consolas"/>
                <a:ea typeface="+mj-lt"/>
                <a:cs typeface="+mj-lt"/>
              </a:rPr>
              <a:t>seccomp</a:t>
            </a:r>
          </a:p>
        </p:txBody>
      </p:sp>
      <p:sp>
        <p:nvSpPr>
          <p:cNvPr id="5" name="Slide Number Placeholder 4">
            <a:extLst>
              <a:ext uri="{FF2B5EF4-FFF2-40B4-BE49-F238E27FC236}">
                <a16:creationId xmlns:a16="http://schemas.microsoft.com/office/drawing/2014/main" id="{DF90C318-47F8-3EC8-3CB1-1445A7EB1DEC}"/>
              </a:ext>
            </a:extLst>
          </p:cNvPr>
          <p:cNvSpPr>
            <a:spLocks noGrp="1"/>
          </p:cNvSpPr>
          <p:nvPr>
            <p:ph type="sldNum" sz="quarter" idx="12"/>
          </p:nvPr>
        </p:nvSpPr>
        <p:spPr/>
        <p:txBody>
          <a:bodyPr/>
          <a:lstStyle/>
          <a:p>
            <a:fld id="{330EA680-D336-4FF7-8B7A-9848BB0A1C32}" type="slidenum">
              <a:rPr lang="en-US" dirty="0" smtClean="0"/>
              <a:t>30</a:t>
            </a:fld>
            <a:endParaRPr lang="en-US" dirty="0"/>
          </a:p>
        </p:txBody>
      </p:sp>
      <p:pic>
        <p:nvPicPr>
          <p:cNvPr id="4" name="Picture 3">
            <a:extLst>
              <a:ext uri="{FF2B5EF4-FFF2-40B4-BE49-F238E27FC236}">
                <a16:creationId xmlns:a16="http://schemas.microsoft.com/office/drawing/2014/main" id="{CD36F233-CDAF-9F35-1F50-5CE739BB87E9}"/>
              </a:ext>
            </a:extLst>
          </p:cNvPr>
          <p:cNvPicPr>
            <a:picLocks noChangeAspect="1"/>
          </p:cNvPicPr>
          <p:nvPr/>
        </p:nvPicPr>
        <p:blipFill>
          <a:blip r:embed="rId2"/>
          <a:stretch>
            <a:fillRect/>
          </a:stretch>
        </p:blipFill>
        <p:spPr>
          <a:xfrm>
            <a:off x="4063739" y="2834781"/>
            <a:ext cx="3714750" cy="1438275"/>
          </a:xfrm>
          <a:prstGeom prst="rect">
            <a:avLst/>
          </a:prstGeom>
        </p:spPr>
      </p:pic>
      <p:pic>
        <p:nvPicPr>
          <p:cNvPr id="8" name="Picture 7">
            <a:extLst>
              <a:ext uri="{FF2B5EF4-FFF2-40B4-BE49-F238E27FC236}">
                <a16:creationId xmlns:a16="http://schemas.microsoft.com/office/drawing/2014/main" id="{30E82BFB-60C1-0E8A-9B81-2AD60CEE6573}"/>
              </a:ext>
            </a:extLst>
          </p:cNvPr>
          <p:cNvPicPr>
            <a:picLocks noChangeAspect="1"/>
          </p:cNvPicPr>
          <p:nvPr/>
        </p:nvPicPr>
        <p:blipFill>
          <a:blip r:embed="rId3"/>
          <a:stretch>
            <a:fillRect/>
          </a:stretch>
        </p:blipFill>
        <p:spPr>
          <a:xfrm>
            <a:off x="5138190" y="4269308"/>
            <a:ext cx="4838700" cy="542925"/>
          </a:xfrm>
          <a:prstGeom prst="rect">
            <a:avLst/>
          </a:prstGeom>
        </p:spPr>
      </p:pic>
      <p:sp>
        <p:nvSpPr>
          <p:cNvPr id="11" name="TextBox 10">
            <a:extLst>
              <a:ext uri="{FF2B5EF4-FFF2-40B4-BE49-F238E27FC236}">
                <a16:creationId xmlns:a16="http://schemas.microsoft.com/office/drawing/2014/main" id="{11F0C2CB-3EBA-21BE-F9A9-21EE25E9C463}"/>
              </a:ext>
            </a:extLst>
          </p:cNvPr>
          <p:cNvSpPr txBox="1"/>
          <p:nvPr/>
        </p:nvSpPr>
        <p:spPr>
          <a:xfrm>
            <a:off x="2774430" y="4269524"/>
            <a:ext cx="2573228"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ea typeface="+mn-lt"/>
                <a:cs typeface="+mn-lt"/>
              </a:rPr>
              <a:t>Specification:</a:t>
            </a:r>
          </a:p>
          <a:p>
            <a:pPr algn="ctr"/>
            <a:endParaRPr lang="en-US"/>
          </a:p>
        </p:txBody>
      </p:sp>
      <p:pic>
        <p:nvPicPr>
          <p:cNvPr id="13" name="Picture 12">
            <a:extLst>
              <a:ext uri="{FF2B5EF4-FFF2-40B4-BE49-F238E27FC236}">
                <a16:creationId xmlns:a16="http://schemas.microsoft.com/office/drawing/2014/main" id="{4500CFC9-1F9A-14C1-6E49-17A767F291BB}"/>
              </a:ext>
            </a:extLst>
          </p:cNvPr>
          <p:cNvPicPr>
            <a:picLocks noChangeAspect="1"/>
          </p:cNvPicPr>
          <p:nvPr/>
        </p:nvPicPr>
        <p:blipFill>
          <a:blip r:embed="rId4"/>
          <a:stretch>
            <a:fillRect/>
          </a:stretch>
        </p:blipFill>
        <p:spPr>
          <a:xfrm>
            <a:off x="2976003" y="1534966"/>
            <a:ext cx="6257925" cy="1076325"/>
          </a:xfrm>
          <a:prstGeom prst="rect">
            <a:avLst/>
          </a:prstGeom>
        </p:spPr>
      </p:pic>
    </p:spTree>
    <p:extLst>
      <p:ext uri="{BB962C8B-B14F-4D97-AF65-F5344CB8AC3E}">
        <p14:creationId xmlns:p14="http://schemas.microsoft.com/office/powerpoint/2010/main" val="2827400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D11E0-6C58-3A55-62AE-D1820C47C2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4DB859-A2B0-2322-A39D-959E046913CF}"/>
              </a:ext>
            </a:extLst>
          </p:cNvPr>
          <p:cNvSpPr>
            <a:spLocks noGrp="1"/>
          </p:cNvSpPr>
          <p:nvPr>
            <p:ph type="title"/>
          </p:nvPr>
        </p:nvSpPr>
        <p:spPr/>
        <p:txBody>
          <a:bodyPr>
            <a:normAutofit/>
          </a:bodyPr>
          <a:lstStyle/>
          <a:p>
            <a:r>
              <a:rPr lang="en-US" sz="3900" dirty="0">
                <a:ea typeface="+mj-lt"/>
                <a:cs typeface="+mj-lt"/>
              </a:rPr>
              <a:t>Example 3: Privilege-Dropping Protocols </a:t>
            </a:r>
            <a:r>
              <a:rPr lang="en-US" sz="3900" dirty="0">
                <a:latin typeface="Consolas"/>
                <a:ea typeface="+mj-lt"/>
                <a:cs typeface="+mj-lt"/>
              </a:rPr>
              <a:t>seccomp</a:t>
            </a:r>
          </a:p>
        </p:txBody>
      </p:sp>
      <p:sp>
        <p:nvSpPr>
          <p:cNvPr id="5" name="Slide Number Placeholder 4">
            <a:extLst>
              <a:ext uri="{FF2B5EF4-FFF2-40B4-BE49-F238E27FC236}">
                <a16:creationId xmlns:a16="http://schemas.microsoft.com/office/drawing/2014/main" id="{5BF01012-0932-B42C-3B07-A548C61DB3A1}"/>
              </a:ext>
            </a:extLst>
          </p:cNvPr>
          <p:cNvSpPr>
            <a:spLocks noGrp="1"/>
          </p:cNvSpPr>
          <p:nvPr>
            <p:ph type="sldNum" sz="quarter" idx="12"/>
          </p:nvPr>
        </p:nvSpPr>
        <p:spPr/>
        <p:txBody>
          <a:bodyPr/>
          <a:lstStyle/>
          <a:p>
            <a:fld id="{330EA680-D336-4FF7-8B7A-9848BB0A1C32}" type="slidenum">
              <a:rPr lang="en-US" dirty="0" smtClean="0"/>
              <a:t>31</a:t>
            </a:fld>
            <a:endParaRPr lang="en-US" dirty="0"/>
          </a:p>
        </p:txBody>
      </p:sp>
      <p:pic>
        <p:nvPicPr>
          <p:cNvPr id="4" name="Picture 3">
            <a:extLst>
              <a:ext uri="{FF2B5EF4-FFF2-40B4-BE49-F238E27FC236}">
                <a16:creationId xmlns:a16="http://schemas.microsoft.com/office/drawing/2014/main" id="{F976285A-61B3-E662-E872-8CC74CF34984}"/>
              </a:ext>
            </a:extLst>
          </p:cNvPr>
          <p:cNvPicPr>
            <a:picLocks noChangeAspect="1"/>
          </p:cNvPicPr>
          <p:nvPr/>
        </p:nvPicPr>
        <p:blipFill>
          <a:blip r:embed="rId2"/>
          <a:stretch>
            <a:fillRect/>
          </a:stretch>
        </p:blipFill>
        <p:spPr>
          <a:xfrm>
            <a:off x="4063739" y="2834781"/>
            <a:ext cx="3714750" cy="1438275"/>
          </a:xfrm>
          <a:prstGeom prst="rect">
            <a:avLst/>
          </a:prstGeom>
        </p:spPr>
      </p:pic>
      <p:sp>
        <p:nvSpPr>
          <p:cNvPr id="14" name="Subtitle 2">
            <a:extLst>
              <a:ext uri="{FF2B5EF4-FFF2-40B4-BE49-F238E27FC236}">
                <a16:creationId xmlns:a16="http://schemas.microsoft.com/office/drawing/2014/main" id="{277DB03D-6F60-66A7-0CEC-626D9070793A}"/>
              </a:ext>
            </a:extLst>
          </p:cNvPr>
          <p:cNvSpPr txBox="1">
            <a:spLocks/>
          </p:cNvSpPr>
          <p:nvPr/>
        </p:nvSpPr>
        <p:spPr>
          <a:xfrm>
            <a:off x="2134735" y="4985674"/>
            <a:ext cx="8354623" cy="57949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en-US" dirty="0">
                <a:ea typeface="+mn-lt"/>
                <a:cs typeface="+mn-lt"/>
              </a:rPr>
              <a:t>[ high drop low </a:t>
            </a:r>
            <a:r>
              <a:rPr lang="en-US" dirty="0" err="1">
                <a:ea typeface="+mn-lt"/>
                <a:cs typeface="+mn-lt"/>
              </a:rPr>
              <a:t>low</a:t>
            </a:r>
            <a:r>
              <a:rPr lang="en-US" dirty="0">
                <a:ea typeface="+mn-lt"/>
                <a:cs typeface="+mn-lt"/>
              </a:rPr>
              <a:t> ]  ⊑</a:t>
            </a:r>
            <a:r>
              <a:rPr lang="en-US" baseline="-25000" dirty="0">
                <a:ea typeface="+mn-lt"/>
                <a:cs typeface="+mn-lt"/>
              </a:rPr>
              <a:t>drop, </a:t>
            </a:r>
            <a:r>
              <a:rPr lang="en-US" baseline="-25000" dirty="0" err="1">
                <a:ea typeface="+mn-lt"/>
                <a:cs typeface="+mn-lt"/>
              </a:rPr>
              <a:t>low,high</a:t>
            </a:r>
            <a:r>
              <a:rPr lang="en-US" dirty="0">
                <a:ea typeface="+mn-lt"/>
                <a:cs typeface="+mn-lt"/>
              </a:rPr>
              <a:t>  [ high drop low ] </a:t>
            </a:r>
            <a:endParaRPr lang="en-US" baseline="-25000" dirty="0">
              <a:ea typeface="+mn-lt"/>
              <a:cs typeface="+mn-lt"/>
            </a:endParaRPr>
          </a:p>
        </p:txBody>
      </p:sp>
      <p:pic>
        <p:nvPicPr>
          <p:cNvPr id="15" name="Picture 14">
            <a:extLst>
              <a:ext uri="{FF2B5EF4-FFF2-40B4-BE49-F238E27FC236}">
                <a16:creationId xmlns:a16="http://schemas.microsoft.com/office/drawing/2014/main" id="{F0FB3A20-F458-3F9D-2440-32B8425F5153}"/>
              </a:ext>
            </a:extLst>
          </p:cNvPr>
          <p:cNvPicPr>
            <a:picLocks noChangeAspect="1"/>
          </p:cNvPicPr>
          <p:nvPr/>
        </p:nvPicPr>
        <p:blipFill>
          <a:blip r:embed="rId3"/>
          <a:stretch>
            <a:fillRect/>
          </a:stretch>
        </p:blipFill>
        <p:spPr>
          <a:xfrm>
            <a:off x="1958402" y="4448956"/>
            <a:ext cx="8724900" cy="533400"/>
          </a:xfrm>
          <a:prstGeom prst="rect">
            <a:avLst/>
          </a:prstGeom>
        </p:spPr>
      </p:pic>
      <p:sp>
        <p:nvSpPr>
          <p:cNvPr id="18" name="Subtitle 2">
            <a:extLst>
              <a:ext uri="{FF2B5EF4-FFF2-40B4-BE49-F238E27FC236}">
                <a16:creationId xmlns:a16="http://schemas.microsoft.com/office/drawing/2014/main" id="{C8BFA424-F2F6-BE5B-1AB5-BE300EDF1549}"/>
              </a:ext>
            </a:extLst>
          </p:cNvPr>
          <p:cNvSpPr txBox="1">
            <a:spLocks/>
          </p:cNvSpPr>
          <p:nvPr/>
        </p:nvSpPr>
        <p:spPr>
          <a:xfrm>
            <a:off x="2334604" y="5569874"/>
            <a:ext cx="7530164" cy="57949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en-US" dirty="0">
                <a:ea typeface="+mn-lt"/>
                <a:cs typeface="+mn-lt"/>
              </a:rPr>
              <a:t>No limitation for low privilege </a:t>
            </a:r>
            <a:r>
              <a:rPr lang="en-US" dirty="0" err="1">
                <a:ea typeface="+mn-lt"/>
                <a:cs typeface="+mn-lt"/>
              </a:rPr>
              <a:t>syscall</a:t>
            </a:r>
            <a:endParaRPr lang="en-US" dirty="0" err="1"/>
          </a:p>
        </p:txBody>
      </p:sp>
      <p:pic>
        <p:nvPicPr>
          <p:cNvPr id="19" name="Picture 18">
            <a:extLst>
              <a:ext uri="{FF2B5EF4-FFF2-40B4-BE49-F238E27FC236}">
                <a16:creationId xmlns:a16="http://schemas.microsoft.com/office/drawing/2014/main" id="{DFC0979F-0620-D83C-DEBE-E8CC58664B2A}"/>
              </a:ext>
            </a:extLst>
          </p:cNvPr>
          <p:cNvPicPr>
            <a:picLocks noChangeAspect="1"/>
          </p:cNvPicPr>
          <p:nvPr/>
        </p:nvPicPr>
        <p:blipFill>
          <a:blip r:embed="rId4"/>
          <a:stretch>
            <a:fillRect/>
          </a:stretch>
        </p:blipFill>
        <p:spPr>
          <a:xfrm>
            <a:off x="2979530" y="1527320"/>
            <a:ext cx="6257925" cy="1076325"/>
          </a:xfrm>
          <a:prstGeom prst="rect">
            <a:avLst/>
          </a:prstGeom>
        </p:spPr>
      </p:pic>
      <p:sp>
        <p:nvSpPr>
          <p:cNvPr id="3" name="Subtitle 2">
            <a:extLst>
              <a:ext uri="{FF2B5EF4-FFF2-40B4-BE49-F238E27FC236}">
                <a16:creationId xmlns:a16="http://schemas.microsoft.com/office/drawing/2014/main" id="{31D3C31F-7897-1B29-74AE-DB5C1E6C25C5}"/>
              </a:ext>
            </a:extLst>
          </p:cNvPr>
          <p:cNvSpPr txBox="1">
            <a:spLocks/>
          </p:cNvSpPr>
          <p:nvPr/>
        </p:nvSpPr>
        <p:spPr>
          <a:xfrm>
            <a:off x="10489358" y="1459015"/>
            <a:ext cx="1655511" cy="1376304"/>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US" sz="1400" dirty="0">
                <a:ea typeface="+mn-lt"/>
                <a:cs typeface="+mn-lt"/>
              </a:rPr>
              <a:t>Contraction: </a:t>
            </a:r>
          </a:p>
          <a:p>
            <a:pPr>
              <a:buNone/>
            </a:pPr>
            <a:r>
              <a:rPr lang="en-US" sz="1400" dirty="0">
                <a:ea typeface="+mn-lt"/>
                <a:cs typeface="+mn-lt"/>
              </a:rPr>
              <a:t>Duplicate resource</a:t>
            </a:r>
          </a:p>
          <a:p>
            <a:pPr>
              <a:buNone/>
            </a:pPr>
            <a:r>
              <a:rPr lang="en-US" sz="1400" dirty="0">
                <a:ea typeface="+mn-lt"/>
                <a:cs typeface="+mn-lt"/>
              </a:rPr>
              <a:t>Γ, A, A ⊢ B </a:t>
            </a:r>
            <a:endParaRPr lang="en-US" sz="1400" dirty="0"/>
          </a:p>
          <a:p>
            <a:pPr>
              <a:buNone/>
            </a:pPr>
            <a:r>
              <a:rPr lang="en-US" sz="1400" dirty="0">
                <a:ea typeface="+mn-lt"/>
                <a:cs typeface="+mn-lt"/>
              </a:rPr>
              <a:t>------------- </a:t>
            </a:r>
            <a:endParaRPr lang="en-US" sz="1400" dirty="0"/>
          </a:p>
          <a:p>
            <a:pPr>
              <a:buNone/>
            </a:pPr>
            <a:r>
              <a:rPr lang="en-US" sz="1400" dirty="0">
                <a:ea typeface="+mn-lt"/>
                <a:cs typeface="+mn-lt"/>
              </a:rPr>
              <a:t>Γ, A ⊢ B</a:t>
            </a:r>
            <a:endParaRPr lang="en-US" sz="1400" dirty="0"/>
          </a:p>
        </p:txBody>
      </p:sp>
    </p:spTree>
    <p:extLst>
      <p:ext uri="{BB962C8B-B14F-4D97-AF65-F5344CB8AC3E}">
        <p14:creationId xmlns:p14="http://schemas.microsoft.com/office/powerpoint/2010/main" val="1424960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7CA1F6-0956-A186-245D-8AF973351C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8B5142-3AE7-24D3-2339-0C945EE6AEB0}"/>
              </a:ext>
            </a:extLst>
          </p:cNvPr>
          <p:cNvSpPr>
            <a:spLocks noGrp="1"/>
          </p:cNvSpPr>
          <p:nvPr>
            <p:ph type="title"/>
          </p:nvPr>
        </p:nvSpPr>
        <p:spPr/>
        <p:txBody>
          <a:bodyPr>
            <a:normAutofit/>
          </a:bodyPr>
          <a:lstStyle/>
          <a:p>
            <a:r>
              <a:rPr lang="en-US" sz="3900" dirty="0">
                <a:ea typeface="+mj-lt"/>
                <a:cs typeface="+mj-lt"/>
              </a:rPr>
              <a:t>Example 3: Privilege-Dropping Protocols </a:t>
            </a:r>
            <a:r>
              <a:rPr lang="en-US" sz="3900" dirty="0">
                <a:latin typeface="Consolas"/>
                <a:ea typeface="+mj-lt"/>
                <a:cs typeface="+mj-lt"/>
              </a:rPr>
              <a:t>seccomp</a:t>
            </a:r>
          </a:p>
        </p:txBody>
      </p:sp>
      <p:sp>
        <p:nvSpPr>
          <p:cNvPr id="5" name="Slide Number Placeholder 4">
            <a:extLst>
              <a:ext uri="{FF2B5EF4-FFF2-40B4-BE49-F238E27FC236}">
                <a16:creationId xmlns:a16="http://schemas.microsoft.com/office/drawing/2014/main" id="{B9ABAEEA-D2C2-0A0F-1150-831325B0D885}"/>
              </a:ext>
            </a:extLst>
          </p:cNvPr>
          <p:cNvSpPr>
            <a:spLocks noGrp="1"/>
          </p:cNvSpPr>
          <p:nvPr>
            <p:ph type="sldNum" sz="quarter" idx="12"/>
          </p:nvPr>
        </p:nvSpPr>
        <p:spPr/>
        <p:txBody>
          <a:bodyPr/>
          <a:lstStyle/>
          <a:p>
            <a:fld id="{330EA680-D336-4FF7-8B7A-9848BB0A1C32}" type="slidenum">
              <a:rPr lang="en-US" dirty="0" smtClean="0"/>
              <a:t>32</a:t>
            </a:fld>
            <a:endParaRPr lang="en-US" dirty="0"/>
          </a:p>
        </p:txBody>
      </p:sp>
      <p:pic>
        <p:nvPicPr>
          <p:cNvPr id="4" name="Picture 3">
            <a:extLst>
              <a:ext uri="{FF2B5EF4-FFF2-40B4-BE49-F238E27FC236}">
                <a16:creationId xmlns:a16="http://schemas.microsoft.com/office/drawing/2014/main" id="{D6330C5A-3158-1026-D318-A236C6B92950}"/>
              </a:ext>
            </a:extLst>
          </p:cNvPr>
          <p:cNvPicPr>
            <a:picLocks noChangeAspect="1"/>
          </p:cNvPicPr>
          <p:nvPr/>
        </p:nvPicPr>
        <p:blipFill>
          <a:blip r:embed="rId2"/>
          <a:stretch>
            <a:fillRect/>
          </a:stretch>
        </p:blipFill>
        <p:spPr>
          <a:xfrm>
            <a:off x="4063739" y="2834781"/>
            <a:ext cx="3714750" cy="1438275"/>
          </a:xfrm>
          <a:prstGeom prst="rect">
            <a:avLst/>
          </a:prstGeom>
        </p:spPr>
      </p:pic>
      <p:sp>
        <p:nvSpPr>
          <p:cNvPr id="14" name="Subtitle 2">
            <a:extLst>
              <a:ext uri="{FF2B5EF4-FFF2-40B4-BE49-F238E27FC236}">
                <a16:creationId xmlns:a16="http://schemas.microsoft.com/office/drawing/2014/main" id="{B1896A9D-2686-8A82-F025-0CEB5FB6E6A3}"/>
              </a:ext>
            </a:extLst>
          </p:cNvPr>
          <p:cNvSpPr txBox="1">
            <a:spLocks/>
          </p:cNvSpPr>
          <p:nvPr/>
        </p:nvSpPr>
        <p:spPr>
          <a:xfrm>
            <a:off x="2134735" y="4985674"/>
            <a:ext cx="8354623" cy="57949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en-US" dirty="0">
                <a:ea typeface="+mn-lt"/>
                <a:cs typeface="+mn-lt"/>
              </a:rPr>
              <a:t>[ low high ]  ⊑</a:t>
            </a:r>
            <a:r>
              <a:rPr lang="en-US" baseline="-25000" dirty="0">
                <a:ea typeface="+mn-lt"/>
                <a:cs typeface="+mn-lt"/>
              </a:rPr>
              <a:t>drop, </a:t>
            </a:r>
            <a:r>
              <a:rPr lang="en-US" baseline="-25000" err="1">
                <a:ea typeface="+mn-lt"/>
                <a:cs typeface="+mn-lt"/>
              </a:rPr>
              <a:t>low,high</a:t>
            </a:r>
            <a:r>
              <a:rPr lang="en-US" dirty="0">
                <a:ea typeface="+mn-lt"/>
                <a:cs typeface="+mn-lt"/>
              </a:rPr>
              <a:t>  [ high drop low ] </a:t>
            </a:r>
            <a:endParaRPr lang="en-US" baseline="-25000" dirty="0">
              <a:ea typeface="+mn-lt"/>
              <a:cs typeface="+mn-lt"/>
            </a:endParaRPr>
          </a:p>
        </p:txBody>
      </p:sp>
      <p:sp>
        <p:nvSpPr>
          <p:cNvPr id="18" name="Subtitle 2">
            <a:extLst>
              <a:ext uri="{FF2B5EF4-FFF2-40B4-BE49-F238E27FC236}">
                <a16:creationId xmlns:a16="http://schemas.microsoft.com/office/drawing/2014/main" id="{8E70E7E9-5F5D-D966-373C-3C1ED459D24D}"/>
              </a:ext>
            </a:extLst>
          </p:cNvPr>
          <p:cNvSpPr txBox="1">
            <a:spLocks/>
          </p:cNvSpPr>
          <p:nvPr/>
        </p:nvSpPr>
        <p:spPr>
          <a:xfrm>
            <a:off x="2334604" y="5569874"/>
            <a:ext cx="7530164" cy="57949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en-US" dirty="0">
                <a:ea typeface="+mn-lt"/>
                <a:cs typeface="+mn-lt"/>
              </a:rPr>
              <a:t>drop can be weakened</a:t>
            </a:r>
            <a:endParaRPr lang="en-US" dirty="0"/>
          </a:p>
        </p:txBody>
      </p:sp>
      <p:pic>
        <p:nvPicPr>
          <p:cNvPr id="6" name="Picture 5">
            <a:extLst>
              <a:ext uri="{FF2B5EF4-FFF2-40B4-BE49-F238E27FC236}">
                <a16:creationId xmlns:a16="http://schemas.microsoft.com/office/drawing/2014/main" id="{13CEA8DC-A34C-AC60-6E1D-6C001E42098E}"/>
              </a:ext>
            </a:extLst>
          </p:cNvPr>
          <p:cNvPicPr>
            <a:picLocks noChangeAspect="1"/>
          </p:cNvPicPr>
          <p:nvPr/>
        </p:nvPicPr>
        <p:blipFill>
          <a:blip r:embed="rId3"/>
          <a:stretch>
            <a:fillRect/>
          </a:stretch>
        </p:blipFill>
        <p:spPr>
          <a:xfrm>
            <a:off x="2649278" y="4432951"/>
            <a:ext cx="6543675" cy="390525"/>
          </a:xfrm>
          <a:prstGeom prst="rect">
            <a:avLst/>
          </a:prstGeom>
        </p:spPr>
      </p:pic>
      <p:sp>
        <p:nvSpPr>
          <p:cNvPr id="10" name="Subtitle 2">
            <a:extLst>
              <a:ext uri="{FF2B5EF4-FFF2-40B4-BE49-F238E27FC236}">
                <a16:creationId xmlns:a16="http://schemas.microsoft.com/office/drawing/2014/main" id="{7297FEDC-B362-3233-6A84-691EF1F78520}"/>
              </a:ext>
            </a:extLst>
          </p:cNvPr>
          <p:cNvSpPr txBox="1">
            <a:spLocks/>
          </p:cNvSpPr>
          <p:nvPr/>
        </p:nvSpPr>
        <p:spPr>
          <a:xfrm>
            <a:off x="10486997" y="1421675"/>
            <a:ext cx="1704496" cy="1828665"/>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US" sz="1800" dirty="0">
                <a:ea typeface="+mn-lt"/>
                <a:cs typeface="+mn-lt"/>
              </a:rPr>
              <a:t>Weakening</a:t>
            </a:r>
          </a:p>
          <a:p>
            <a:pPr>
              <a:buNone/>
            </a:pPr>
            <a:r>
              <a:rPr lang="en-US" sz="1800" dirty="0">
                <a:ea typeface="+mn-lt"/>
                <a:cs typeface="+mn-lt"/>
              </a:rPr>
              <a:t>Ignore resource</a:t>
            </a:r>
          </a:p>
          <a:p>
            <a:pPr>
              <a:buNone/>
            </a:pPr>
            <a:r>
              <a:rPr lang="en-US" sz="1800" dirty="0">
                <a:ea typeface="+mn-lt"/>
                <a:cs typeface="+mn-lt"/>
              </a:rPr>
              <a:t>Γ ⊢ B </a:t>
            </a:r>
            <a:endParaRPr lang="en-US" dirty="0"/>
          </a:p>
          <a:p>
            <a:pPr>
              <a:buNone/>
            </a:pPr>
            <a:r>
              <a:rPr lang="en-US" sz="1800" dirty="0">
                <a:ea typeface="+mn-lt"/>
                <a:cs typeface="+mn-lt"/>
              </a:rPr>
              <a:t>------------- </a:t>
            </a:r>
            <a:endParaRPr lang="en-US" dirty="0"/>
          </a:p>
          <a:p>
            <a:pPr>
              <a:buNone/>
            </a:pPr>
            <a:r>
              <a:rPr lang="en-US" sz="1800" dirty="0">
                <a:ea typeface="+mn-lt"/>
                <a:cs typeface="+mn-lt"/>
              </a:rPr>
              <a:t>Γ, A ⊢ B</a:t>
            </a:r>
            <a:endParaRPr lang="en-US" dirty="0"/>
          </a:p>
        </p:txBody>
      </p:sp>
      <p:pic>
        <p:nvPicPr>
          <p:cNvPr id="11" name="Picture 10">
            <a:extLst>
              <a:ext uri="{FF2B5EF4-FFF2-40B4-BE49-F238E27FC236}">
                <a16:creationId xmlns:a16="http://schemas.microsoft.com/office/drawing/2014/main" id="{95CAC9D9-FB1A-DA04-DA74-EB727C7D4316}"/>
              </a:ext>
            </a:extLst>
          </p:cNvPr>
          <p:cNvPicPr>
            <a:picLocks noChangeAspect="1"/>
          </p:cNvPicPr>
          <p:nvPr/>
        </p:nvPicPr>
        <p:blipFill>
          <a:blip r:embed="rId4"/>
          <a:stretch>
            <a:fillRect/>
          </a:stretch>
        </p:blipFill>
        <p:spPr>
          <a:xfrm>
            <a:off x="2967038" y="1554215"/>
            <a:ext cx="6257925" cy="1076325"/>
          </a:xfrm>
          <a:prstGeom prst="rect">
            <a:avLst/>
          </a:prstGeom>
        </p:spPr>
      </p:pic>
    </p:spTree>
    <p:extLst>
      <p:ext uri="{BB962C8B-B14F-4D97-AF65-F5344CB8AC3E}">
        <p14:creationId xmlns:p14="http://schemas.microsoft.com/office/powerpoint/2010/main" val="1790768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E6D67-CBA0-884E-1686-32EC9BE332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8C9F8E-DC60-65CD-5AF8-6B67235BBC36}"/>
              </a:ext>
            </a:extLst>
          </p:cNvPr>
          <p:cNvSpPr>
            <a:spLocks noGrp="1"/>
          </p:cNvSpPr>
          <p:nvPr>
            <p:ph type="title"/>
          </p:nvPr>
        </p:nvSpPr>
        <p:spPr/>
        <p:txBody>
          <a:bodyPr>
            <a:normAutofit/>
          </a:bodyPr>
          <a:lstStyle/>
          <a:p>
            <a:r>
              <a:rPr lang="en-US" sz="3900" dirty="0">
                <a:ea typeface="+mj-lt"/>
                <a:cs typeface="+mj-lt"/>
              </a:rPr>
              <a:t>Example 3: Privilege-Dropping Protocols </a:t>
            </a:r>
            <a:r>
              <a:rPr lang="en-US" sz="3900" dirty="0">
                <a:latin typeface="Consolas"/>
                <a:ea typeface="+mj-lt"/>
                <a:cs typeface="+mj-lt"/>
              </a:rPr>
              <a:t>seccomp</a:t>
            </a:r>
          </a:p>
        </p:txBody>
      </p:sp>
      <p:sp>
        <p:nvSpPr>
          <p:cNvPr id="5" name="Slide Number Placeholder 4">
            <a:extLst>
              <a:ext uri="{FF2B5EF4-FFF2-40B4-BE49-F238E27FC236}">
                <a16:creationId xmlns:a16="http://schemas.microsoft.com/office/drawing/2014/main" id="{19A22211-E209-0A67-8FE5-E08FDE494C98}"/>
              </a:ext>
            </a:extLst>
          </p:cNvPr>
          <p:cNvSpPr>
            <a:spLocks noGrp="1"/>
          </p:cNvSpPr>
          <p:nvPr>
            <p:ph type="sldNum" sz="quarter" idx="12"/>
          </p:nvPr>
        </p:nvSpPr>
        <p:spPr/>
        <p:txBody>
          <a:bodyPr/>
          <a:lstStyle/>
          <a:p>
            <a:fld id="{330EA680-D336-4FF7-8B7A-9848BB0A1C32}" type="slidenum">
              <a:rPr lang="en-US" dirty="0" smtClean="0"/>
              <a:t>33</a:t>
            </a:fld>
            <a:endParaRPr lang="en-US" dirty="0"/>
          </a:p>
        </p:txBody>
      </p:sp>
      <p:pic>
        <p:nvPicPr>
          <p:cNvPr id="4" name="Picture 3">
            <a:extLst>
              <a:ext uri="{FF2B5EF4-FFF2-40B4-BE49-F238E27FC236}">
                <a16:creationId xmlns:a16="http://schemas.microsoft.com/office/drawing/2014/main" id="{CF0F50F6-7221-D781-AEE1-4F2FECF7358D}"/>
              </a:ext>
            </a:extLst>
          </p:cNvPr>
          <p:cNvPicPr>
            <a:picLocks noChangeAspect="1"/>
          </p:cNvPicPr>
          <p:nvPr/>
        </p:nvPicPr>
        <p:blipFill>
          <a:blip r:embed="rId3"/>
          <a:stretch>
            <a:fillRect/>
          </a:stretch>
        </p:blipFill>
        <p:spPr>
          <a:xfrm>
            <a:off x="4063739" y="2834781"/>
            <a:ext cx="3714750" cy="1438275"/>
          </a:xfrm>
          <a:prstGeom prst="rect">
            <a:avLst/>
          </a:prstGeom>
        </p:spPr>
      </p:pic>
      <p:sp>
        <p:nvSpPr>
          <p:cNvPr id="14" name="Subtitle 2">
            <a:extLst>
              <a:ext uri="{FF2B5EF4-FFF2-40B4-BE49-F238E27FC236}">
                <a16:creationId xmlns:a16="http://schemas.microsoft.com/office/drawing/2014/main" id="{3E00DD85-D0D6-AD52-FE67-1B441288ECD5}"/>
              </a:ext>
            </a:extLst>
          </p:cNvPr>
          <p:cNvSpPr txBox="1">
            <a:spLocks/>
          </p:cNvSpPr>
          <p:nvPr/>
        </p:nvSpPr>
        <p:spPr>
          <a:xfrm>
            <a:off x="2134735" y="4985674"/>
            <a:ext cx="8354623" cy="57949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en-US" dirty="0">
                <a:solidFill>
                  <a:srgbClr val="FF0000"/>
                </a:solidFill>
                <a:ea typeface="+mn-lt"/>
                <a:cs typeface="+mn-lt"/>
              </a:rPr>
              <a:t>[ high drop low high ]  ⊑</a:t>
            </a:r>
            <a:r>
              <a:rPr lang="en-US" baseline="-25000" dirty="0">
                <a:solidFill>
                  <a:srgbClr val="FF0000"/>
                </a:solidFill>
                <a:ea typeface="+mn-lt"/>
                <a:cs typeface="+mn-lt"/>
              </a:rPr>
              <a:t>drop, </a:t>
            </a:r>
            <a:r>
              <a:rPr lang="en-US" baseline="-25000">
                <a:solidFill>
                  <a:srgbClr val="FF0000"/>
                </a:solidFill>
                <a:ea typeface="+mn-lt"/>
                <a:cs typeface="+mn-lt"/>
              </a:rPr>
              <a:t>low, high</a:t>
            </a:r>
            <a:r>
              <a:rPr lang="en-US" dirty="0">
                <a:solidFill>
                  <a:srgbClr val="FF0000"/>
                </a:solidFill>
                <a:ea typeface="+mn-lt"/>
                <a:cs typeface="+mn-lt"/>
              </a:rPr>
              <a:t>  [ high drop low ] </a:t>
            </a:r>
            <a:endParaRPr lang="en-US" baseline="-25000" dirty="0">
              <a:solidFill>
                <a:srgbClr val="FF0000"/>
              </a:solidFill>
              <a:ea typeface="+mn-lt"/>
              <a:cs typeface="+mn-lt"/>
            </a:endParaRPr>
          </a:p>
        </p:txBody>
      </p:sp>
      <p:pic>
        <p:nvPicPr>
          <p:cNvPr id="3" name="Picture 2">
            <a:extLst>
              <a:ext uri="{FF2B5EF4-FFF2-40B4-BE49-F238E27FC236}">
                <a16:creationId xmlns:a16="http://schemas.microsoft.com/office/drawing/2014/main" id="{2D4E674E-8896-1C43-C942-DE146F8A1936}"/>
              </a:ext>
            </a:extLst>
          </p:cNvPr>
          <p:cNvPicPr>
            <a:picLocks noChangeAspect="1"/>
          </p:cNvPicPr>
          <p:nvPr/>
        </p:nvPicPr>
        <p:blipFill>
          <a:blip r:embed="rId4"/>
          <a:stretch>
            <a:fillRect/>
          </a:stretch>
        </p:blipFill>
        <p:spPr>
          <a:xfrm>
            <a:off x="1738313" y="4265170"/>
            <a:ext cx="8715375" cy="476250"/>
          </a:xfrm>
          <a:prstGeom prst="rect">
            <a:avLst/>
          </a:prstGeom>
        </p:spPr>
      </p:pic>
      <p:sp>
        <p:nvSpPr>
          <p:cNvPr id="8" name="TextBox 7">
            <a:extLst>
              <a:ext uri="{FF2B5EF4-FFF2-40B4-BE49-F238E27FC236}">
                <a16:creationId xmlns:a16="http://schemas.microsoft.com/office/drawing/2014/main" id="{DBCAFD38-056D-F59E-CF81-AFAEA158F816}"/>
              </a:ext>
            </a:extLst>
          </p:cNvPr>
          <p:cNvSpPr txBox="1"/>
          <p:nvPr/>
        </p:nvSpPr>
        <p:spPr>
          <a:xfrm>
            <a:off x="5531471" y="4864212"/>
            <a:ext cx="1051560"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t>🙅‍♀️</a:t>
            </a:r>
          </a:p>
          <a:p>
            <a:pPr algn="ctr"/>
            <a:endParaRPr lang="en-US" dirty="0"/>
          </a:p>
        </p:txBody>
      </p:sp>
      <p:sp>
        <p:nvSpPr>
          <p:cNvPr id="11" name="Subtitle 2">
            <a:extLst>
              <a:ext uri="{FF2B5EF4-FFF2-40B4-BE49-F238E27FC236}">
                <a16:creationId xmlns:a16="http://schemas.microsoft.com/office/drawing/2014/main" id="{F00306DB-3B17-754D-99C7-7A322108BDD2}"/>
              </a:ext>
            </a:extLst>
          </p:cNvPr>
          <p:cNvSpPr txBox="1">
            <a:spLocks/>
          </p:cNvSpPr>
          <p:nvPr/>
        </p:nvSpPr>
        <p:spPr>
          <a:xfrm>
            <a:off x="127442" y="5573897"/>
            <a:ext cx="11928248" cy="95550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en-US" dirty="0"/>
              <a:t>We specified that high appeared before drop</a:t>
            </a:r>
          </a:p>
          <a:p>
            <a:pPr algn="ctr">
              <a:buNone/>
            </a:pPr>
            <a:r>
              <a:rPr lang="en-US" dirty="0"/>
              <a:t>Backward exchange and contraction only allow high to move to the right</a:t>
            </a:r>
          </a:p>
        </p:txBody>
      </p:sp>
      <p:pic>
        <p:nvPicPr>
          <p:cNvPr id="13" name="Picture 12">
            <a:extLst>
              <a:ext uri="{FF2B5EF4-FFF2-40B4-BE49-F238E27FC236}">
                <a16:creationId xmlns:a16="http://schemas.microsoft.com/office/drawing/2014/main" id="{DF58843D-F94B-44D8-1DAF-69E5E6028935}"/>
              </a:ext>
            </a:extLst>
          </p:cNvPr>
          <p:cNvPicPr>
            <a:picLocks noChangeAspect="1"/>
          </p:cNvPicPr>
          <p:nvPr/>
        </p:nvPicPr>
        <p:blipFill>
          <a:blip r:embed="rId5"/>
          <a:stretch>
            <a:fillRect/>
          </a:stretch>
        </p:blipFill>
        <p:spPr>
          <a:xfrm>
            <a:off x="3391759" y="1429297"/>
            <a:ext cx="6257925" cy="1076325"/>
          </a:xfrm>
          <a:prstGeom prst="rect">
            <a:avLst/>
          </a:prstGeom>
        </p:spPr>
      </p:pic>
      <p:sp>
        <p:nvSpPr>
          <p:cNvPr id="6" name="Subtitle 2">
            <a:extLst>
              <a:ext uri="{FF2B5EF4-FFF2-40B4-BE49-F238E27FC236}">
                <a16:creationId xmlns:a16="http://schemas.microsoft.com/office/drawing/2014/main" id="{61DBF767-ECB5-5E23-AB7B-64CDB9D19581}"/>
              </a:ext>
            </a:extLst>
          </p:cNvPr>
          <p:cNvSpPr txBox="1">
            <a:spLocks/>
          </p:cNvSpPr>
          <p:nvPr/>
        </p:nvSpPr>
        <p:spPr>
          <a:xfrm>
            <a:off x="10489358" y="1459015"/>
            <a:ext cx="1655511" cy="1376304"/>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US" sz="1400" dirty="0">
                <a:ea typeface="+mn-lt"/>
                <a:cs typeface="+mn-lt"/>
              </a:rPr>
              <a:t>Contraction: </a:t>
            </a:r>
          </a:p>
          <a:p>
            <a:pPr>
              <a:buNone/>
            </a:pPr>
            <a:r>
              <a:rPr lang="en-US" sz="1400" dirty="0">
                <a:ea typeface="+mn-lt"/>
                <a:cs typeface="+mn-lt"/>
              </a:rPr>
              <a:t>Duplicate resource</a:t>
            </a:r>
          </a:p>
          <a:p>
            <a:pPr>
              <a:buNone/>
            </a:pPr>
            <a:r>
              <a:rPr lang="en-US" sz="1400" dirty="0">
                <a:ea typeface="+mn-lt"/>
                <a:cs typeface="+mn-lt"/>
              </a:rPr>
              <a:t>Γ, A, A ⊢ B </a:t>
            </a:r>
            <a:endParaRPr lang="en-US" sz="1400" dirty="0"/>
          </a:p>
          <a:p>
            <a:pPr>
              <a:buNone/>
            </a:pPr>
            <a:r>
              <a:rPr lang="en-US" sz="1400" dirty="0">
                <a:ea typeface="+mn-lt"/>
                <a:cs typeface="+mn-lt"/>
              </a:rPr>
              <a:t>------------- </a:t>
            </a:r>
            <a:endParaRPr lang="en-US" sz="1400" dirty="0"/>
          </a:p>
          <a:p>
            <a:pPr>
              <a:buNone/>
            </a:pPr>
            <a:r>
              <a:rPr lang="en-US" sz="1400" dirty="0">
                <a:ea typeface="+mn-lt"/>
                <a:cs typeface="+mn-lt"/>
              </a:rPr>
              <a:t>Γ, A ⊢ B</a:t>
            </a:r>
            <a:endParaRPr lang="en-US" sz="1400" dirty="0"/>
          </a:p>
        </p:txBody>
      </p:sp>
    </p:spTree>
    <p:extLst>
      <p:ext uri="{BB962C8B-B14F-4D97-AF65-F5344CB8AC3E}">
        <p14:creationId xmlns:p14="http://schemas.microsoft.com/office/powerpoint/2010/main" val="571553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p:bldP spid="11"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E3692E-CA59-16D0-710E-DEAD7541D4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45604A-815A-BFA7-2CA4-37394C823BA9}"/>
              </a:ext>
            </a:extLst>
          </p:cNvPr>
          <p:cNvSpPr>
            <a:spLocks noGrp="1"/>
          </p:cNvSpPr>
          <p:nvPr>
            <p:ph type="title"/>
          </p:nvPr>
        </p:nvSpPr>
        <p:spPr/>
        <p:txBody>
          <a:bodyPr>
            <a:normAutofit/>
          </a:bodyPr>
          <a:lstStyle/>
          <a:p>
            <a:r>
              <a:rPr lang="en-US" sz="3900" dirty="0">
                <a:ea typeface="+mj-lt"/>
                <a:cs typeface="+mj-lt"/>
              </a:rPr>
              <a:t>Example 3: Privilege-Dropping Protocols </a:t>
            </a:r>
            <a:r>
              <a:rPr lang="en-US" sz="3900" dirty="0">
                <a:latin typeface="Consolas"/>
                <a:ea typeface="+mj-lt"/>
                <a:cs typeface="+mj-lt"/>
              </a:rPr>
              <a:t>seccomp</a:t>
            </a:r>
          </a:p>
        </p:txBody>
      </p:sp>
      <p:sp>
        <p:nvSpPr>
          <p:cNvPr id="5" name="Slide Number Placeholder 4">
            <a:extLst>
              <a:ext uri="{FF2B5EF4-FFF2-40B4-BE49-F238E27FC236}">
                <a16:creationId xmlns:a16="http://schemas.microsoft.com/office/drawing/2014/main" id="{BD7B858A-8BE0-9661-289B-EE7A5BDC6AFC}"/>
              </a:ext>
            </a:extLst>
          </p:cNvPr>
          <p:cNvSpPr>
            <a:spLocks noGrp="1"/>
          </p:cNvSpPr>
          <p:nvPr>
            <p:ph type="sldNum" sz="quarter" idx="12"/>
          </p:nvPr>
        </p:nvSpPr>
        <p:spPr/>
        <p:txBody>
          <a:bodyPr/>
          <a:lstStyle/>
          <a:p>
            <a:fld id="{330EA680-D336-4FF7-8B7A-9848BB0A1C32}" type="slidenum">
              <a:rPr lang="en-US" dirty="0" smtClean="0"/>
              <a:t>34</a:t>
            </a:fld>
            <a:endParaRPr lang="en-US" dirty="0"/>
          </a:p>
        </p:txBody>
      </p:sp>
      <p:sp>
        <p:nvSpPr>
          <p:cNvPr id="7" name="Subtitle 2">
            <a:extLst>
              <a:ext uri="{FF2B5EF4-FFF2-40B4-BE49-F238E27FC236}">
                <a16:creationId xmlns:a16="http://schemas.microsoft.com/office/drawing/2014/main" id="{001DFBCC-B43F-6796-6549-173ADABF5FEF}"/>
              </a:ext>
            </a:extLst>
          </p:cNvPr>
          <p:cNvSpPr txBox="1">
            <a:spLocks/>
          </p:cNvSpPr>
          <p:nvPr/>
        </p:nvSpPr>
        <p:spPr>
          <a:xfrm>
            <a:off x="568502" y="2015764"/>
            <a:ext cx="4964242" cy="456053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ea typeface="+mn-lt"/>
                <a:cs typeface="+mn-lt"/>
              </a:rPr>
              <a:t>Compatible usages:</a:t>
            </a:r>
            <a:endParaRPr lang="en-US" sz="2000"/>
          </a:p>
          <a:p>
            <a:pPr marL="0" indent="0">
              <a:buNone/>
            </a:pPr>
            <a:r>
              <a:rPr lang="en-US" dirty="0"/>
              <a:t>[</a:t>
            </a:r>
            <a:r>
              <a:rPr lang="en-US" dirty="0">
                <a:solidFill>
                  <a:srgbClr val="916D00"/>
                </a:solidFill>
              </a:rPr>
              <a:t>high </a:t>
            </a:r>
            <a:r>
              <a:rPr lang="en-US" dirty="0" err="1">
                <a:solidFill>
                  <a:srgbClr val="916D00"/>
                </a:solidFill>
              </a:rPr>
              <a:t>high</a:t>
            </a:r>
            <a:r>
              <a:rPr lang="en-US" dirty="0">
                <a:solidFill>
                  <a:srgbClr val="916D00"/>
                </a:solidFill>
              </a:rPr>
              <a:t> drop low</a:t>
            </a:r>
            <a:r>
              <a:rPr lang="en-US" dirty="0"/>
              <a:t>]</a:t>
            </a:r>
          </a:p>
          <a:p>
            <a:pPr marL="0" indent="0">
              <a:buNone/>
            </a:pPr>
            <a:r>
              <a:rPr lang="en-US" dirty="0"/>
              <a:t>[</a:t>
            </a:r>
            <a:r>
              <a:rPr lang="en-US" dirty="0">
                <a:solidFill>
                  <a:srgbClr val="916D00"/>
                </a:solidFill>
                <a:ea typeface="+mn-lt"/>
                <a:cs typeface="+mn-lt"/>
              </a:rPr>
              <a:t>high low drop low</a:t>
            </a:r>
            <a:r>
              <a:rPr lang="en-US" dirty="0"/>
              <a:t>]</a:t>
            </a:r>
          </a:p>
          <a:p>
            <a:pPr marL="0" indent="0">
              <a:buNone/>
            </a:pPr>
            <a:r>
              <a:rPr lang="en-US" dirty="0"/>
              <a:t>[</a:t>
            </a:r>
            <a:r>
              <a:rPr lang="en-US" dirty="0">
                <a:solidFill>
                  <a:srgbClr val="916D00"/>
                </a:solidFill>
              </a:rPr>
              <a:t>high drop</a:t>
            </a:r>
            <a:r>
              <a:rPr lang="en-US" dirty="0"/>
              <a:t>]</a:t>
            </a:r>
          </a:p>
          <a:p>
            <a:pPr marL="0" indent="0">
              <a:buNone/>
            </a:pPr>
            <a:r>
              <a:rPr lang="en-US" dirty="0"/>
              <a:t>[</a:t>
            </a:r>
            <a:r>
              <a:rPr lang="en-US" dirty="0">
                <a:solidFill>
                  <a:srgbClr val="916D00"/>
                </a:solidFill>
              </a:rPr>
              <a:t>high low drop</a:t>
            </a:r>
            <a:r>
              <a:rPr lang="en-US" dirty="0"/>
              <a:t>]</a:t>
            </a:r>
          </a:p>
          <a:p>
            <a:pPr marL="0" indent="0">
              <a:buNone/>
            </a:pPr>
            <a:endParaRPr lang="en-US"/>
          </a:p>
          <a:p>
            <a:pPr marL="0" indent="0">
              <a:buNone/>
            </a:pPr>
            <a:endParaRPr lang="en-US"/>
          </a:p>
        </p:txBody>
      </p:sp>
      <p:sp>
        <p:nvSpPr>
          <p:cNvPr id="10" name="Subtitle 2">
            <a:extLst>
              <a:ext uri="{FF2B5EF4-FFF2-40B4-BE49-F238E27FC236}">
                <a16:creationId xmlns:a16="http://schemas.microsoft.com/office/drawing/2014/main" id="{785A22F5-C04D-F950-DD70-C0E58C8B26F9}"/>
              </a:ext>
            </a:extLst>
          </p:cNvPr>
          <p:cNvSpPr txBox="1">
            <a:spLocks/>
          </p:cNvSpPr>
          <p:nvPr/>
        </p:nvSpPr>
        <p:spPr>
          <a:xfrm>
            <a:off x="6308902" y="2015764"/>
            <a:ext cx="4964242" cy="456053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ea typeface="+mn-lt"/>
                <a:cs typeface="+mn-lt"/>
              </a:rPr>
              <a:t>Incompatible usages:</a:t>
            </a:r>
            <a:endParaRPr lang="en-US" sz="2000"/>
          </a:p>
          <a:p>
            <a:pPr marL="0" indent="0">
              <a:buNone/>
            </a:pPr>
            <a:r>
              <a:rPr lang="en-US" dirty="0"/>
              <a:t>[</a:t>
            </a:r>
            <a:r>
              <a:rPr lang="en-US" dirty="0">
                <a:solidFill>
                  <a:srgbClr val="FF0000"/>
                </a:solidFill>
              </a:rPr>
              <a:t>drop high</a:t>
            </a:r>
            <a:r>
              <a:rPr lang="en-US" dirty="0"/>
              <a:t>]</a:t>
            </a:r>
          </a:p>
          <a:p>
            <a:pPr marL="0" indent="0">
              <a:buNone/>
            </a:pPr>
            <a:r>
              <a:rPr lang="en-US" dirty="0">
                <a:ea typeface="+mn-lt"/>
                <a:cs typeface="+mn-lt"/>
              </a:rPr>
              <a:t>[</a:t>
            </a:r>
            <a:r>
              <a:rPr lang="en-US" dirty="0">
                <a:solidFill>
                  <a:srgbClr val="FF0000"/>
                </a:solidFill>
                <a:ea typeface="+mn-lt"/>
                <a:cs typeface="+mn-lt"/>
              </a:rPr>
              <a:t>low drop high</a:t>
            </a:r>
            <a:r>
              <a:rPr lang="en-US" dirty="0">
                <a:ea typeface="+mn-lt"/>
                <a:cs typeface="+mn-lt"/>
              </a:rPr>
              <a:t>]</a:t>
            </a:r>
            <a:endParaRPr lang="en-US" dirty="0"/>
          </a:p>
          <a:p>
            <a:pPr marL="0" indent="0">
              <a:buNone/>
            </a:pPr>
            <a:r>
              <a:rPr lang="en-US" dirty="0"/>
              <a:t>...</a:t>
            </a:r>
          </a:p>
          <a:p>
            <a:pPr marL="0" indent="0">
              <a:buNone/>
            </a:pPr>
            <a:endParaRPr lang="en-US"/>
          </a:p>
          <a:p>
            <a:pPr marL="0" indent="0">
              <a:buNone/>
            </a:pPr>
            <a:endParaRPr lang="en-US"/>
          </a:p>
        </p:txBody>
      </p:sp>
    </p:spTree>
    <p:extLst>
      <p:ext uri="{BB962C8B-B14F-4D97-AF65-F5344CB8AC3E}">
        <p14:creationId xmlns:p14="http://schemas.microsoft.com/office/powerpoint/2010/main" val="22010131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BD133E-3E75-8CBB-8531-F776B8A880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A28955-D352-8CB6-CBE5-D529DB764A62}"/>
              </a:ext>
            </a:extLst>
          </p:cNvPr>
          <p:cNvSpPr>
            <a:spLocks noGrp="1"/>
          </p:cNvSpPr>
          <p:nvPr>
            <p:ph type="title"/>
          </p:nvPr>
        </p:nvSpPr>
        <p:spPr/>
        <p:txBody>
          <a:bodyPr>
            <a:normAutofit/>
          </a:bodyPr>
          <a:lstStyle/>
          <a:p>
            <a:r>
              <a:rPr lang="en-US" sz="3900" dirty="0">
                <a:ea typeface="+mj-lt"/>
                <a:cs typeface="+mj-lt"/>
              </a:rPr>
              <a:t>Soundness</a:t>
            </a:r>
            <a:endParaRPr lang="en-US" dirty="0"/>
          </a:p>
        </p:txBody>
      </p:sp>
      <p:sp>
        <p:nvSpPr>
          <p:cNvPr id="4" name="Subtitle 2">
            <a:extLst>
              <a:ext uri="{FF2B5EF4-FFF2-40B4-BE49-F238E27FC236}">
                <a16:creationId xmlns:a16="http://schemas.microsoft.com/office/drawing/2014/main" id="{2C876159-A584-EC0A-FF56-7FB00E85B0B5}"/>
              </a:ext>
            </a:extLst>
          </p:cNvPr>
          <p:cNvSpPr txBox="1">
            <a:spLocks/>
          </p:cNvSpPr>
          <p:nvPr/>
        </p:nvSpPr>
        <p:spPr>
          <a:xfrm>
            <a:off x="1100098" y="1717764"/>
            <a:ext cx="9993442" cy="367153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ea typeface="+mn-lt"/>
                <a:cs typeface="+mn-lt"/>
              </a:rPr>
              <a:t>If a well-typed term is under the expected resources,</a:t>
            </a:r>
          </a:p>
          <a:p>
            <a:pPr>
              <a:buNone/>
            </a:pPr>
            <a:endParaRPr lang="en-US"/>
          </a:p>
          <a:p>
            <a:pPr>
              <a:buNone/>
            </a:pPr>
            <a:r>
              <a:rPr lang="en-US" dirty="0">
                <a:ea typeface="+mn-lt"/>
                <a:cs typeface="+mn-lt"/>
              </a:rPr>
              <a:t>After evaluation,</a:t>
            </a:r>
          </a:p>
          <a:p>
            <a:pPr>
              <a:buNone/>
            </a:pPr>
            <a:endParaRPr lang="en-US"/>
          </a:p>
          <a:p>
            <a:pPr marL="0" indent="0">
              <a:buNone/>
            </a:pPr>
            <a:r>
              <a:rPr lang="en-US" dirty="0">
                <a:ea typeface="+mn-lt"/>
                <a:cs typeface="+mn-lt"/>
              </a:rPr>
              <a:t>the computation produces resources that are compatible with the expected resources.</a:t>
            </a:r>
            <a:endParaRPr lang="en-US" dirty="0"/>
          </a:p>
          <a:p>
            <a:pPr marL="0" indent="0">
              <a:buNone/>
            </a:pPr>
            <a:endParaRPr lang="en-US"/>
          </a:p>
        </p:txBody>
      </p:sp>
      <p:sp>
        <p:nvSpPr>
          <p:cNvPr id="3" name="Slide Number Placeholder 2">
            <a:extLst>
              <a:ext uri="{FF2B5EF4-FFF2-40B4-BE49-F238E27FC236}">
                <a16:creationId xmlns:a16="http://schemas.microsoft.com/office/drawing/2014/main" id="{A1091E1A-44DF-5BA8-6E68-CCB3DE939BAA}"/>
              </a:ext>
            </a:extLst>
          </p:cNvPr>
          <p:cNvSpPr>
            <a:spLocks noGrp="1"/>
          </p:cNvSpPr>
          <p:nvPr>
            <p:ph type="sldNum" sz="quarter" idx="12"/>
          </p:nvPr>
        </p:nvSpPr>
        <p:spPr/>
        <p:txBody>
          <a:bodyPr/>
          <a:lstStyle/>
          <a:p>
            <a:fld id="{330EA680-D336-4FF7-8B7A-9848BB0A1C32}" type="slidenum">
              <a:rPr lang="en-US" dirty="0" smtClean="0"/>
              <a:t>35</a:t>
            </a:fld>
            <a:endParaRPr lang="en-US" dirty="0"/>
          </a:p>
        </p:txBody>
      </p:sp>
    </p:spTree>
    <p:extLst>
      <p:ext uri="{BB962C8B-B14F-4D97-AF65-F5344CB8AC3E}">
        <p14:creationId xmlns:p14="http://schemas.microsoft.com/office/powerpoint/2010/main" val="2108536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65BD3B-2C10-834E-5DBE-32F0FAB3EE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8136BC-7C03-F305-DB90-5F1C76787B09}"/>
              </a:ext>
            </a:extLst>
          </p:cNvPr>
          <p:cNvSpPr>
            <a:spLocks noGrp="1"/>
          </p:cNvSpPr>
          <p:nvPr>
            <p:ph type="title"/>
          </p:nvPr>
        </p:nvSpPr>
        <p:spPr/>
        <p:txBody>
          <a:bodyPr>
            <a:normAutofit/>
          </a:bodyPr>
          <a:lstStyle/>
          <a:p>
            <a:r>
              <a:rPr lang="en-US" sz="3900" dirty="0">
                <a:ea typeface="+mj-lt"/>
                <a:cs typeface="+mj-lt"/>
              </a:rPr>
              <a:t>Safety</a:t>
            </a:r>
          </a:p>
        </p:txBody>
      </p:sp>
      <p:sp>
        <p:nvSpPr>
          <p:cNvPr id="4" name="Subtitle 2">
            <a:extLst>
              <a:ext uri="{FF2B5EF4-FFF2-40B4-BE49-F238E27FC236}">
                <a16:creationId xmlns:a16="http://schemas.microsoft.com/office/drawing/2014/main" id="{34977D45-E0D0-F3CC-97DA-341DA4729194}"/>
              </a:ext>
            </a:extLst>
          </p:cNvPr>
          <p:cNvSpPr txBox="1">
            <a:spLocks/>
          </p:cNvSpPr>
          <p:nvPr/>
        </p:nvSpPr>
        <p:spPr>
          <a:xfrm>
            <a:off x="1100098" y="1717764"/>
            <a:ext cx="9993442" cy="131780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ea typeface="+mn-lt"/>
                <a:cs typeface="+mn-lt"/>
              </a:rPr>
              <a:t>Compatibility safety, protocol safety, </a:t>
            </a:r>
            <a:r>
              <a:rPr lang="en-US" dirty="0" err="1">
                <a:ea typeface="+mn-lt"/>
                <a:cs typeface="+mn-lt"/>
              </a:rPr>
              <a:t>etc</a:t>
            </a:r>
            <a:endParaRPr lang="en-US" dirty="0" err="1"/>
          </a:p>
          <a:p>
            <a:pPr marL="0" indent="0">
              <a:buNone/>
            </a:pPr>
            <a:endParaRPr lang="en-US"/>
          </a:p>
        </p:txBody>
      </p:sp>
      <p:sp>
        <p:nvSpPr>
          <p:cNvPr id="7" name="Subtitle 2">
            <a:extLst>
              <a:ext uri="{FF2B5EF4-FFF2-40B4-BE49-F238E27FC236}">
                <a16:creationId xmlns:a16="http://schemas.microsoft.com/office/drawing/2014/main" id="{0649887E-0E26-C970-F158-C9353EC9B50C}"/>
              </a:ext>
            </a:extLst>
          </p:cNvPr>
          <p:cNvSpPr txBox="1">
            <a:spLocks/>
          </p:cNvSpPr>
          <p:nvPr/>
        </p:nvSpPr>
        <p:spPr>
          <a:xfrm>
            <a:off x="1100098" y="2378163"/>
            <a:ext cx="9993442" cy="1317804"/>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ea typeface="+mn-lt"/>
                <a:cs typeface="+mn-lt"/>
              </a:rPr>
              <a:t>Compatibility safety as example: </a:t>
            </a:r>
          </a:p>
          <a:p>
            <a:pPr marL="0" indent="0">
              <a:buNone/>
            </a:pPr>
            <a:r>
              <a:rPr lang="en-US">
                <a:ea typeface="+mn-lt"/>
                <a:cs typeface="+mn-lt"/>
              </a:rPr>
              <a:t>If e : [</a:t>
            </a:r>
            <a:r>
              <a:rPr lang="en-US">
                <a:solidFill>
                  <a:srgbClr val="000000"/>
                </a:solidFill>
                <a:ea typeface="+mn-lt"/>
                <a:cs typeface="+mn-lt"/>
              </a:rPr>
              <a:t>c</a:t>
            </a:r>
            <a:r>
              <a:rPr lang="en-US">
                <a:ea typeface="+mn-lt"/>
                <a:cs typeface="+mn-lt"/>
              </a:rPr>
              <a:t> a1... ] where c is no-weakening, then when the evaluation finish, it produce [b1, b2...] with c inside of [b1, b2...]</a:t>
            </a:r>
          </a:p>
          <a:p>
            <a:pPr marL="0" indent="0">
              <a:buNone/>
            </a:pPr>
            <a:endParaRPr lang="en-US"/>
          </a:p>
          <a:p>
            <a:pPr marL="0" indent="0">
              <a:buNone/>
            </a:pPr>
            <a:endParaRPr lang="en-US"/>
          </a:p>
        </p:txBody>
      </p:sp>
      <p:sp>
        <p:nvSpPr>
          <p:cNvPr id="9" name="Subtitle 2">
            <a:extLst>
              <a:ext uri="{FF2B5EF4-FFF2-40B4-BE49-F238E27FC236}">
                <a16:creationId xmlns:a16="http://schemas.microsoft.com/office/drawing/2014/main" id="{987050C0-227D-8B0A-07BF-9B3F221C79D6}"/>
              </a:ext>
            </a:extLst>
          </p:cNvPr>
          <p:cNvSpPr txBox="1">
            <a:spLocks/>
          </p:cNvSpPr>
          <p:nvPr/>
        </p:nvSpPr>
        <p:spPr>
          <a:xfrm>
            <a:off x="1100098" y="4655696"/>
            <a:ext cx="10505605" cy="90363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ea typeface="+mn-lt"/>
                <a:cs typeface="+mn-lt"/>
              </a:rPr>
              <a:t>The soundness theorem was used to instantiate all safety guarantees</a:t>
            </a:r>
            <a:endParaRPr lang="en-US"/>
          </a:p>
        </p:txBody>
      </p:sp>
      <p:sp>
        <p:nvSpPr>
          <p:cNvPr id="11" name="Subtitle 2">
            <a:extLst>
              <a:ext uri="{FF2B5EF4-FFF2-40B4-BE49-F238E27FC236}">
                <a16:creationId xmlns:a16="http://schemas.microsoft.com/office/drawing/2014/main" id="{D4102ADC-11F7-4A92-50D2-5E8487E5C2CC}"/>
              </a:ext>
            </a:extLst>
          </p:cNvPr>
          <p:cNvSpPr txBox="1">
            <a:spLocks/>
          </p:cNvSpPr>
          <p:nvPr/>
        </p:nvSpPr>
        <p:spPr>
          <a:xfrm>
            <a:off x="1100098" y="3698963"/>
            <a:ext cx="5412976" cy="6997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ea typeface="+mn-lt"/>
                <a:cs typeface="+mn-lt"/>
              </a:rPr>
              <a:t>Soundness + lose weakening</a:t>
            </a:r>
            <a:endParaRPr lang="en-US" err="1"/>
          </a:p>
          <a:p>
            <a:pPr marL="0" indent="0">
              <a:buNone/>
            </a:pPr>
            <a:endParaRPr lang="en-US"/>
          </a:p>
          <a:p>
            <a:pPr marL="0" indent="0">
              <a:buNone/>
            </a:pPr>
            <a:endParaRPr lang="en-US"/>
          </a:p>
        </p:txBody>
      </p:sp>
      <p:sp>
        <p:nvSpPr>
          <p:cNvPr id="3" name="Slide Number Placeholder 2">
            <a:extLst>
              <a:ext uri="{FF2B5EF4-FFF2-40B4-BE49-F238E27FC236}">
                <a16:creationId xmlns:a16="http://schemas.microsoft.com/office/drawing/2014/main" id="{A33EAC00-2B1C-923C-D449-3BBB4B7AE95C}"/>
              </a:ext>
            </a:extLst>
          </p:cNvPr>
          <p:cNvSpPr>
            <a:spLocks noGrp="1"/>
          </p:cNvSpPr>
          <p:nvPr>
            <p:ph type="sldNum" sz="quarter" idx="12"/>
          </p:nvPr>
        </p:nvSpPr>
        <p:spPr/>
        <p:txBody>
          <a:bodyPr/>
          <a:lstStyle/>
          <a:p>
            <a:fld id="{330EA680-D336-4FF7-8B7A-9848BB0A1C32}" type="slidenum">
              <a:rPr lang="en-US" dirty="0" smtClean="0"/>
              <a:t>36</a:t>
            </a:fld>
            <a:endParaRPr lang="en-US" dirty="0"/>
          </a:p>
        </p:txBody>
      </p:sp>
    </p:spTree>
    <p:extLst>
      <p:ext uri="{BB962C8B-B14F-4D97-AF65-F5344CB8AC3E}">
        <p14:creationId xmlns:p14="http://schemas.microsoft.com/office/powerpoint/2010/main" val="176754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P spid="11" grpId="0"/>
    </p:bldLst>
  </p:timing>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0324BD-1C44-4BE8-2EE1-28A279DF7A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4CCA40-0F8D-503C-D9ED-D7D7D48EA4BF}"/>
              </a:ext>
            </a:extLst>
          </p:cNvPr>
          <p:cNvSpPr>
            <a:spLocks noGrp="1"/>
          </p:cNvSpPr>
          <p:nvPr>
            <p:ph type="title"/>
          </p:nvPr>
        </p:nvSpPr>
        <p:spPr/>
        <p:txBody>
          <a:bodyPr/>
          <a:lstStyle/>
          <a:p>
            <a:r>
              <a:rPr lang="en-US"/>
              <a:t>Dependency Tracking</a:t>
            </a:r>
          </a:p>
        </p:txBody>
      </p:sp>
      <p:grpSp>
        <p:nvGrpSpPr>
          <p:cNvPr id="5" name="Group 4">
            <a:extLst>
              <a:ext uri="{FF2B5EF4-FFF2-40B4-BE49-F238E27FC236}">
                <a16:creationId xmlns:a16="http://schemas.microsoft.com/office/drawing/2014/main" id="{5E7A1221-C586-0481-80FA-EE6D92A5DD9D}"/>
              </a:ext>
            </a:extLst>
          </p:cNvPr>
          <p:cNvGrpSpPr/>
          <p:nvPr/>
        </p:nvGrpSpPr>
        <p:grpSpPr>
          <a:xfrm>
            <a:off x="4254109" y="1370664"/>
            <a:ext cx="1843759" cy="2312880"/>
            <a:chOff x="3389263" y="1870873"/>
            <a:chExt cx="1843759" cy="2948659"/>
          </a:xfrm>
        </p:grpSpPr>
        <p:sp>
          <p:nvSpPr>
            <p:cNvPr id="3" name="Rectangle 2">
              <a:extLst>
                <a:ext uri="{FF2B5EF4-FFF2-40B4-BE49-F238E27FC236}">
                  <a16:creationId xmlns:a16="http://schemas.microsoft.com/office/drawing/2014/main" id="{F01F620E-FE20-4AE5-688B-E66C50C488AB}"/>
                </a:ext>
              </a:extLst>
            </p:cNvPr>
            <p:cNvSpPr/>
            <p:nvPr/>
          </p:nvSpPr>
          <p:spPr>
            <a:xfrm>
              <a:off x="3389263" y="1870873"/>
              <a:ext cx="1843759" cy="2948659"/>
            </a:xfrm>
            <a:prstGeom prst="rect">
              <a:avLst/>
            </a:prstGeom>
            <a:solidFill>
              <a:srgbClr val="FAE9B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97BE580-C9A2-7A09-4DCF-0415813CD266}"/>
                </a:ext>
              </a:extLst>
            </p:cNvPr>
            <p:cNvSpPr txBox="1"/>
            <p:nvPr/>
          </p:nvSpPr>
          <p:spPr>
            <a:xfrm>
              <a:off x="3477384" y="1952216"/>
              <a:ext cx="164718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t>Nuclear launch code</a:t>
              </a:r>
            </a:p>
          </p:txBody>
        </p:sp>
      </p:grpSp>
      <p:sp>
        <p:nvSpPr>
          <p:cNvPr id="11" name="Rectangle 10">
            <a:extLst>
              <a:ext uri="{FF2B5EF4-FFF2-40B4-BE49-F238E27FC236}">
                <a16:creationId xmlns:a16="http://schemas.microsoft.com/office/drawing/2014/main" id="{956FC3BF-2363-7569-ED7A-67BD1FF8E299}"/>
              </a:ext>
            </a:extLst>
          </p:cNvPr>
          <p:cNvSpPr/>
          <p:nvPr/>
        </p:nvSpPr>
        <p:spPr>
          <a:xfrm>
            <a:off x="4696349" y="1957824"/>
            <a:ext cx="1843759" cy="2312880"/>
          </a:xfrm>
          <a:prstGeom prst="rect">
            <a:avLst/>
          </a:prstGeom>
          <a:solidFill>
            <a:srgbClr val="FAE9B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B6773CA-1587-CFB3-1371-6A230712520B}"/>
              </a:ext>
            </a:extLst>
          </p:cNvPr>
          <p:cNvSpPr/>
          <p:nvPr/>
        </p:nvSpPr>
        <p:spPr>
          <a:xfrm>
            <a:off x="5070337" y="2588929"/>
            <a:ext cx="1843759" cy="2312880"/>
          </a:xfrm>
          <a:prstGeom prst="rect">
            <a:avLst/>
          </a:prstGeom>
          <a:solidFill>
            <a:srgbClr val="FAE9B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6D3A3D1-F979-25AE-C182-ED886EA9B7C2}"/>
              </a:ext>
            </a:extLst>
          </p:cNvPr>
          <p:cNvSpPr txBox="1"/>
          <p:nvPr/>
        </p:nvSpPr>
        <p:spPr>
          <a:xfrm>
            <a:off x="4976374" y="2012988"/>
            <a:ext cx="1282077"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t>Military Contract</a:t>
            </a:r>
          </a:p>
        </p:txBody>
      </p:sp>
      <p:sp>
        <p:nvSpPr>
          <p:cNvPr id="16" name="TextBox 15">
            <a:extLst>
              <a:ext uri="{FF2B5EF4-FFF2-40B4-BE49-F238E27FC236}">
                <a16:creationId xmlns:a16="http://schemas.microsoft.com/office/drawing/2014/main" id="{146DDECE-9B8F-68A3-C63C-3F8313E86E80}"/>
              </a:ext>
            </a:extLst>
          </p:cNvPr>
          <p:cNvSpPr txBox="1"/>
          <p:nvPr/>
        </p:nvSpPr>
        <p:spPr>
          <a:xfrm>
            <a:off x="5177393" y="2695516"/>
            <a:ext cx="163268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t>Gov employee salary</a:t>
            </a:r>
            <a:endParaRPr lang="en-US"/>
          </a:p>
        </p:txBody>
      </p:sp>
      <p:sp>
        <p:nvSpPr>
          <p:cNvPr id="17" name="TextBox 16">
            <a:extLst>
              <a:ext uri="{FF2B5EF4-FFF2-40B4-BE49-F238E27FC236}">
                <a16:creationId xmlns:a16="http://schemas.microsoft.com/office/drawing/2014/main" id="{80F0BFDB-048D-A741-4B95-94917CD2B84E}"/>
              </a:ext>
            </a:extLst>
          </p:cNvPr>
          <p:cNvSpPr txBox="1"/>
          <p:nvPr/>
        </p:nvSpPr>
        <p:spPr>
          <a:xfrm>
            <a:off x="4617111" y="1627079"/>
            <a:ext cx="111799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FF0000"/>
                </a:solidFill>
                <a:latin typeface="Times New Roman"/>
                <a:cs typeface="Times New Roman"/>
              </a:rPr>
              <a:t>TOP SECRET</a:t>
            </a:r>
          </a:p>
        </p:txBody>
      </p:sp>
      <p:sp>
        <p:nvSpPr>
          <p:cNvPr id="18" name="TextBox 17">
            <a:extLst>
              <a:ext uri="{FF2B5EF4-FFF2-40B4-BE49-F238E27FC236}">
                <a16:creationId xmlns:a16="http://schemas.microsoft.com/office/drawing/2014/main" id="{A4F572D8-6FC4-83D5-82ED-10B4E13A4569}"/>
              </a:ext>
            </a:extLst>
          </p:cNvPr>
          <p:cNvSpPr txBox="1"/>
          <p:nvPr/>
        </p:nvSpPr>
        <p:spPr>
          <a:xfrm>
            <a:off x="5271590" y="2276882"/>
            <a:ext cx="83282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FF0000"/>
                </a:solidFill>
                <a:latin typeface="Times New Roman"/>
                <a:cs typeface="Times New Roman"/>
              </a:rPr>
              <a:t>SECRET</a:t>
            </a:r>
          </a:p>
        </p:txBody>
      </p:sp>
      <p:sp>
        <p:nvSpPr>
          <p:cNvPr id="19" name="TextBox 18">
            <a:extLst>
              <a:ext uri="{FF2B5EF4-FFF2-40B4-BE49-F238E27FC236}">
                <a16:creationId xmlns:a16="http://schemas.microsoft.com/office/drawing/2014/main" id="{7EC752F6-7C5E-EF6E-482F-9121FF3F8BA0}"/>
              </a:ext>
            </a:extLst>
          </p:cNvPr>
          <p:cNvSpPr txBox="1"/>
          <p:nvPr/>
        </p:nvSpPr>
        <p:spPr>
          <a:xfrm>
            <a:off x="5538055" y="2973434"/>
            <a:ext cx="111799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FF0000"/>
                </a:solidFill>
                <a:latin typeface="Times New Roman"/>
                <a:cs typeface="Times New Roman"/>
              </a:rPr>
              <a:t>PUBLIC</a:t>
            </a:r>
            <a:endParaRPr lang="en-US"/>
          </a:p>
        </p:txBody>
      </p:sp>
      <p:pic>
        <p:nvPicPr>
          <p:cNvPr id="20" name="Picture 19" descr="Homer Simpson vai responder, em direto, às perguntas dos fãs - MoveNotícias">
            <a:extLst>
              <a:ext uri="{FF2B5EF4-FFF2-40B4-BE49-F238E27FC236}">
                <a16:creationId xmlns:a16="http://schemas.microsoft.com/office/drawing/2014/main" id="{BE6710E8-CFA0-4D63-C046-F82606CD218E}"/>
              </a:ext>
            </a:extLst>
          </p:cNvPr>
          <p:cNvPicPr>
            <a:picLocks noChangeAspect="1"/>
          </p:cNvPicPr>
          <p:nvPr/>
        </p:nvPicPr>
        <p:blipFill>
          <a:blip r:embed="rId2"/>
          <a:stretch>
            <a:fillRect/>
          </a:stretch>
        </p:blipFill>
        <p:spPr>
          <a:xfrm>
            <a:off x="-1870" y="2498387"/>
            <a:ext cx="2743200" cy="1543336"/>
          </a:xfrm>
          <a:prstGeom prst="rect">
            <a:avLst/>
          </a:prstGeom>
        </p:spPr>
      </p:pic>
      <p:pic>
        <p:nvPicPr>
          <p:cNvPr id="22" name="Picture 21">
            <a:extLst>
              <a:ext uri="{FF2B5EF4-FFF2-40B4-BE49-F238E27FC236}">
                <a16:creationId xmlns:a16="http://schemas.microsoft.com/office/drawing/2014/main" id="{5DBE5149-EAF4-00D3-0880-EEF03F97138A}"/>
              </a:ext>
            </a:extLst>
          </p:cNvPr>
          <p:cNvPicPr>
            <a:picLocks noChangeAspect="1"/>
          </p:cNvPicPr>
          <p:nvPr/>
        </p:nvPicPr>
        <p:blipFill>
          <a:blip r:embed="rId3"/>
          <a:srcRect l="1363" t="7923" r="-1157" b="34072"/>
          <a:stretch>
            <a:fillRect/>
          </a:stretch>
        </p:blipFill>
        <p:spPr>
          <a:xfrm>
            <a:off x="9749860" y="2413795"/>
            <a:ext cx="2316826" cy="1672596"/>
          </a:xfrm>
          <a:prstGeom prst="rect">
            <a:avLst/>
          </a:prstGeom>
        </p:spPr>
      </p:pic>
      <p:sp>
        <p:nvSpPr>
          <p:cNvPr id="32" name="TextBox 31">
            <a:extLst>
              <a:ext uri="{FF2B5EF4-FFF2-40B4-BE49-F238E27FC236}">
                <a16:creationId xmlns:a16="http://schemas.microsoft.com/office/drawing/2014/main" id="{C51E6882-4AC6-AD3F-430E-DF30858EDE1F}"/>
              </a:ext>
            </a:extLst>
          </p:cNvPr>
          <p:cNvSpPr txBox="1"/>
          <p:nvPr/>
        </p:nvSpPr>
        <p:spPr>
          <a:xfrm>
            <a:off x="809915" y="2148791"/>
            <a:ext cx="111799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FF0000"/>
                </a:solidFill>
                <a:latin typeface="Times New Roman"/>
                <a:cs typeface="Times New Roman"/>
              </a:rPr>
              <a:t>PUBLIC</a:t>
            </a:r>
            <a:endParaRPr lang="en-US"/>
          </a:p>
        </p:txBody>
      </p:sp>
      <p:sp>
        <p:nvSpPr>
          <p:cNvPr id="36" name="TextBox 35">
            <a:extLst>
              <a:ext uri="{FF2B5EF4-FFF2-40B4-BE49-F238E27FC236}">
                <a16:creationId xmlns:a16="http://schemas.microsoft.com/office/drawing/2014/main" id="{DFD7A823-5D05-E83B-81D6-D8089A52DE69}"/>
              </a:ext>
            </a:extLst>
          </p:cNvPr>
          <p:cNvSpPr txBox="1"/>
          <p:nvPr/>
        </p:nvSpPr>
        <p:spPr>
          <a:xfrm>
            <a:off x="10346603" y="2013221"/>
            <a:ext cx="111799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FF0000"/>
                </a:solidFill>
                <a:latin typeface="Times New Roman"/>
                <a:cs typeface="Times New Roman"/>
              </a:rPr>
              <a:t>TOP SECRET</a:t>
            </a:r>
          </a:p>
        </p:txBody>
      </p:sp>
      <p:pic>
        <p:nvPicPr>
          <p:cNvPr id="6" name="Picture 5" descr="Twitter logo square Vectors - Download Free High-Quality Vectors from  Freepik | Freepik">
            <a:extLst>
              <a:ext uri="{FF2B5EF4-FFF2-40B4-BE49-F238E27FC236}">
                <a16:creationId xmlns:a16="http://schemas.microsoft.com/office/drawing/2014/main" id="{7A97BED8-CC0A-6384-24A3-C3DD2C288359}"/>
              </a:ext>
            </a:extLst>
          </p:cNvPr>
          <p:cNvPicPr>
            <a:picLocks noChangeAspect="1"/>
          </p:cNvPicPr>
          <p:nvPr/>
        </p:nvPicPr>
        <p:blipFill>
          <a:blip r:embed="rId4"/>
          <a:stretch>
            <a:fillRect/>
          </a:stretch>
        </p:blipFill>
        <p:spPr>
          <a:xfrm>
            <a:off x="5463026" y="5124099"/>
            <a:ext cx="1368796" cy="1354771"/>
          </a:xfrm>
          <a:prstGeom prst="rect">
            <a:avLst/>
          </a:prstGeom>
        </p:spPr>
      </p:pic>
      <p:cxnSp>
        <p:nvCxnSpPr>
          <p:cNvPr id="7" name="Straight Arrow Connector 6">
            <a:extLst>
              <a:ext uri="{FF2B5EF4-FFF2-40B4-BE49-F238E27FC236}">
                <a16:creationId xmlns:a16="http://schemas.microsoft.com/office/drawing/2014/main" id="{590516AC-4669-EAEA-A8CB-8E3F21CBAC73}"/>
              </a:ext>
            </a:extLst>
          </p:cNvPr>
          <p:cNvCxnSpPr/>
          <p:nvPr/>
        </p:nvCxnSpPr>
        <p:spPr>
          <a:xfrm>
            <a:off x="2182685" y="4162015"/>
            <a:ext cx="3343449" cy="168224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ECCD89A6-21F2-D6F0-E4B2-576664DCC36C}"/>
              </a:ext>
            </a:extLst>
          </p:cNvPr>
          <p:cNvSpPr txBox="1"/>
          <p:nvPr/>
        </p:nvSpPr>
        <p:spPr>
          <a:xfrm>
            <a:off x="5799847" y="5123863"/>
            <a:ext cx="111799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FF0000"/>
                </a:solidFill>
                <a:latin typeface="Times New Roman"/>
                <a:cs typeface="Times New Roman"/>
              </a:rPr>
              <a:t>PUBLIC</a:t>
            </a:r>
            <a:endParaRPr lang="en-US"/>
          </a:p>
        </p:txBody>
      </p:sp>
      <p:sp>
        <p:nvSpPr>
          <p:cNvPr id="10" name="TextBox 9">
            <a:extLst>
              <a:ext uri="{FF2B5EF4-FFF2-40B4-BE49-F238E27FC236}">
                <a16:creationId xmlns:a16="http://schemas.microsoft.com/office/drawing/2014/main" id="{3B565B85-6E8E-C045-B767-3AFADBFD6328}"/>
              </a:ext>
            </a:extLst>
          </p:cNvPr>
          <p:cNvSpPr txBox="1"/>
          <p:nvPr/>
        </p:nvSpPr>
        <p:spPr>
          <a:xfrm>
            <a:off x="291242" y="4317454"/>
            <a:ext cx="244283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Can tweet about anything Homer knows</a:t>
            </a:r>
          </a:p>
        </p:txBody>
      </p:sp>
      <p:sp>
        <p:nvSpPr>
          <p:cNvPr id="12" name="TextBox 11">
            <a:extLst>
              <a:ext uri="{FF2B5EF4-FFF2-40B4-BE49-F238E27FC236}">
                <a16:creationId xmlns:a16="http://schemas.microsoft.com/office/drawing/2014/main" id="{7A5481A5-C565-1AA4-FA35-8C37F6513B8B}"/>
              </a:ext>
            </a:extLst>
          </p:cNvPr>
          <p:cNvSpPr txBox="1"/>
          <p:nvPr/>
        </p:nvSpPr>
        <p:spPr>
          <a:xfrm>
            <a:off x="9748458" y="4270706"/>
            <a:ext cx="2433488" cy="84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Cannot  tweet anything contain </a:t>
            </a:r>
            <a:r>
              <a:rPr lang="en-US" sz="1600">
                <a:solidFill>
                  <a:srgbClr val="FF0000"/>
                </a:solidFill>
              </a:rPr>
              <a:t>secret/top secret</a:t>
            </a:r>
            <a:r>
              <a:rPr lang="en-US" sz="1600"/>
              <a:t> information </a:t>
            </a:r>
          </a:p>
        </p:txBody>
      </p:sp>
      <p:cxnSp>
        <p:nvCxnSpPr>
          <p:cNvPr id="14" name="Straight Arrow Connector 13">
            <a:extLst>
              <a:ext uri="{FF2B5EF4-FFF2-40B4-BE49-F238E27FC236}">
                <a16:creationId xmlns:a16="http://schemas.microsoft.com/office/drawing/2014/main" id="{501AC739-5E56-2724-58AD-B152E1188E55}"/>
              </a:ext>
            </a:extLst>
          </p:cNvPr>
          <p:cNvCxnSpPr/>
          <p:nvPr/>
        </p:nvCxnSpPr>
        <p:spPr>
          <a:xfrm flipH="1">
            <a:off x="6609766" y="4160847"/>
            <a:ext cx="3127238" cy="168107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3" name="Rectangle 22">
            <a:extLst>
              <a:ext uri="{FF2B5EF4-FFF2-40B4-BE49-F238E27FC236}">
                <a16:creationId xmlns:a16="http://schemas.microsoft.com/office/drawing/2014/main" id="{03A104B4-664F-C138-6764-B9853C97547A}"/>
              </a:ext>
            </a:extLst>
          </p:cNvPr>
          <p:cNvSpPr/>
          <p:nvPr/>
        </p:nvSpPr>
        <p:spPr>
          <a:xfrm>
            <a:off x="381000" y="1362433"/>
            <a:ext cx="11803077" cy="499442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2209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BB9753-5633-9F31-9D4D-DCB8DD0A45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668F41-00F3-81F2-273B-B122EE19F7B0}"/>
              </a:ext>
            </a:extLst>
          </p:cNvPr>
          <p:cNvSpPr>
            <a:spLocks noGrp="1"/>
          </p:cNvSpPr>
          <p:nvPr>
            <p:ph type="title"/>
          </p:nvPr>
        </p:nvSpPr>
        <p:spPr/>
        <p:txBody>
          <a:bodyPr/>
          <a:lstStyle/>
          <a:p>
            <a:r>
              <a:rPr lang="en-US"/>
              <a:t>Dependency Tracking</a:t>
            </a:r>
          </a:p>
        </p:txBody>
      </p:sp>
      <p:sp>
        <p:nvSpPr>
          <p:cNvPr id="21" name="Subtitle 2">
            <a:extLst>
              <a:ext uri="{FF2B5EF4-FFF2-40B4-BE49-F238E27FC236}">
                <a16:creationId xmlns:a16="http://schemas.microsoft.com/office/drawing/2014/main" id="{8CE90926-7BC8-5C47-64F4-3ABF0210219C}"/>
              </a:ext>
            </a:extLst>
          </p:cNvPr>
          <p:cNvSpPr txBox="1">
            <a:spLocks/>
          </p:cNvSpPr>
          <p:nvPr/>
        </p:nvSpPr>
        <p:spPr>
          <a:xfrm>
            <a:off x="392602" y="1909912"/>
            <a:ext cx="4903914" cy="160136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US">
                <a:ea typeface="+mn-lt"/>
                <a:cs typeface="+mn-lt"/>
              </a:rPr>
              <a:t>Resource limitations</a:t>
            </a:r>
          </a:p>
          <a:p>
            <a:pPr marL="342900" indent="-342900"/>
            <a:r>
              <a:rPr lang="en-US"/>
              <a:t>Happened-before order</a:t>
            </a:r>
          </a:p>
          <a:p>
            <a:pPr marL="342900" indent="-342900"/>
            <a:r>
              <a:rPr lang="en-US"/>
              <a:t>Multi-level capacity</a:t>
            </a:r>
          </a:p>
        </p:txBody>
      </p:sp>
      <p:sp>
        <p:nvSpPr>
          <p:cNvPr id="24" name="TextBox 23">
            <a:extLst>
              <a:ext uri="{FF2B5EF4-FFF2-40B4-BE49-F238E27FC236}">
                <a16:creationId xmlns:a16="http://schemas.microsoft.com/office/drawing/2014/main" id="{356037D3-3F06-33AC-BA22-B1BE0F6DBE6B}"/>
              </a:ext>
            </a:extLst>
          </p:cNvPr>
          <p:cNvSpPr txBox="1"/>
          <p:nvPr/>
        </p:nvSpPr>
        <p:spPr>
          <a:xfrm>
            <a:off x="5090907" y="3730501"/>
            <a:ext cx="2010185"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Aptos"/>
              </a:rPr>
              <a:t>Guarantee?</a:t>
            </a:r>
            <a:endParaRPr lang="en-US"/>
          </a:p>
          <a:p>
            <a:pPr algn="ctr"/>
            <a:endParaRPr lang="en-US"/>
          </a:p>
        </p:txBody>
      </p:sp>
      <p:sp>
        <p:nvSpPr>
          <p:cNvPr id="25" name="TextBox 24">
            <a:extLst>
              <a:ext uri="{FF2B5EF4-FFF2-40B4-BE49-F238E27FC236}">
                <a16:creationId xmlns:a16="http://schemas.microsoft.com/office/drawing/2014/main" id="{62442548-6EC0-2F65-13ED-66D18900B716}"/>
              </a:ext>
            </a:extLst>
          </p:cNvPr>
          <p:cNvSpPr txBox="1"/>
          <p:nvPr/>
        </p:nvSpPr>
        <p:spPr>
          <a:xfrm>
            <a:off x="1535468" y="4279142"/>
            <a:ext cx="9121140" cy="12311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latin typeface="Aptos"/>
              </a:rPr>
              <a:t>If I specify a usage,</a:t>
            </a:r>
          </a:p>
          <a:p>
            <a:pPr algn="ctr"/>
            <a:r>
              <a:rPr lang="en-US" sz="2800">
                <a:latin typeface="Aptos"/>
              </a:rPr>
              <a:t>the program must satisfy the expectation</a:t>
            </a:r>
            <a:endParaRPr lang="en-US" sz="2800"/>
          </a:p>
          <a:p>
            <a:pPr algn="ctr"/>
            <a:endParaRPr lang="en-US"/>
          </a:p>
        </p:txBody>
      </p:sp>
      <p:sp>
        <p:nvSpPr>
          <p:cNvPr id="4" name="TextBox 3">
            <a:extLst>
              <a:ext uri="{FF2B5EF4-FFF2-40B4-BE49-F238E27FC236}">
                <a16:creationId xmlns:a16="http://schemas.microsoft.com/office/drawing/2014/main" id="{F95839CD-6EBD-1B87-03D7-319ED3D010D6}"/>
              </a:ext>
            </a:extLst>
          </p:cNvPr>
          <p:cNvSpPr txBox="1"/>
          <p:nvPr/>
        </p:nvSpPr>
        <p:spPr>
          <a:xfrm>
            <a:off x="3038134" y="5358050"/>
            <a:ext cx="6096000"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t>Substructural Type System</a:t>
            </a:r>
            <a:endParaRPr lang="en-US" dirty="0"/>
          </a:p>
          <a:p>
            <a:pPr algn="ctr"/>
            <a:endParaRPr lang="en-US" dirty="0"/>
          </a:p>
        </p:txBody>
      </p:sp>
      <p:sp>
        <p:nvSpPr>
          <p:cNvPr id="3" name="Slide Number Placeholder 2">
            <a:extLst>
              <a:ext uri="{FF2B5EF4-FFF2-40B4-BE49-F238E27FC236}">
                <a16:creationId xmlns:a16="http://schemas.microsoft.com/office/drawing/2014/main" id="{670F5157-1D6D-2D70-D17B-92C5B001D16E}"/>
              </a:ext>
            </a:extLst>
          </p:cNvPr>
          <p:cNvSpPr>
            <a:spLocks noGrp="1"/>
          </p:cNvSpPr>
          <p:nvPr>
            <p:ph type="sldNum" sz="quarter" idx="12"/>
          </p:nvPr>
        </p:nvSpPr>
        <p:spPr/>
        <p:txBody>
          <a:bodyPr/>
          <a:lstStyle/>
          <a:p>
            <a:fld id="{330EA680-D336-4FF7-8B7A-9848BB0A1C32}" type="slidenum">
              <a:rPr lang="en-US" smtClean="0"/>
              <a:t>5</a:t>
            </a:fld>
            <a:endParaRPr lang="en-US"/>
          </a:p>
        </p:txBody>
      </p:sp>
    </p:spTree>
    <p:extLst>
      <p:ext uri="{BB962C8B-B14F-4D97-AF65-F5344CB8AC3E}">
        <p14:creationId xmlns:p14="http://schemas.microsoft.com/office/powerpoint/2010/main" val="3725964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9AA18B-6F93-EA58-F1C5-5B91491E7D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96D7CE-B5AD-89EC-D002-3846CE6BF15D}"/>
              </a:ext>
            </a:extLst>
          </p:cNvPr>
          <p:cNvSpPr>
            <a:spLocks noGrp="1"/>
          </p:cNvSpPr>
          <p:nvPr>
            <p:ph type="title"/>
          </p:nvPr>
        </p:nvSpPr>
        <p:spPr/>
        <p:txBody>
          <a:bodyPr/>
          <a:lstStyle/>
          <a:p>
            <a:r>
              <a:rPr lang="en-US" sz="3900">
                <a:latin typeface="Aptos"/>
              </a:rPr>
              <a:t>Substructural Type System</a:t>
            </a:r>
          </a:p>
        </p:txBody>
      </p:sp>
      <p:sp>
        <p:nvSpPr>
          <p:cNvPr id="6" name="Subtitle 2">
            <a:extLst>
              <a:ext uri="{FF2B5EF4-FFF2-40B4-BE49-F238E27FC236}">
                <a16:creationId xmlns:a16="http://schemas.microsoft.com/office/drawing/2014/main" id="{97CC5EFA-CC41-2CC6-11A9-1AB656E014B4}"/>
              </a:ext>
            </a:extLst>
          </p:cNvPr>
          <p:cNvSpPr txBox="1">
            <a:spLocks/>
          </p:cNvSpPr>
          <p:nvPr/>
        </p:nvSpPr>
        <p:spPr>
          <a:xfrm>
            <a:off x="387927" y="1484502"/>
            <a:ext cx="9144000" cy="65704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t>From substructural logic:</a:t>
            </a:r>
          </a:p>
        </p:txBody>
      </p:sp>
      <p:sp>
        <p:nvSpPr>
          <p:cNvPr id="11" name="Subtitle 2">
            <a:extLst>
              <a:ext uri="{FF2B5EF4-FFF2-40B4-BE49-F238E27FC236}">
                <a16:creationId xmlns:a16="http://schemas.microsoft.com/office/drawing/2014/main" id="{DF236B47-3A28-6575-961E-D0B0C0EC9264}"/>
              </a:ext>
            </a:extLst>
          </p:cNvPr>
          <p:cNvSpPr txBox="1">
            <a:spLocks/>
          </p:cNvSpPr>
          <p:nvPr/>
        </p:nvSpPr>
        <p:spPr>
          <a:xfrm>
            <a:off x="836712" y="2321299"/>
            <a:ext cx="2080307" cy="77859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t>Weakening</a:t>
            </a:r>
          </a:p>
        </p:txBody>
      </p:sp>
      <p:sp>
        <p:nvSpPr>
          <p:cNvPr id="12" name="Subtitle 2">
            <a:extLst>
              <a:ext uri="{FF2B5EF4-FFF2-40B4-BE49-F238E27FC236}">
                <a16:creationId xmlns:a16="http://schemas.microsoft.com/office/drawing/2014/main" id="{E77F6428-F1E2-A498-3C64-A3FC76EF3635}"/>
              </a:ext>
            </a:extLst>
          </p:cNvPr>
          <p:cNvSpPr txBox="1">
            <a:spLocks/>
          </p:cNvSpPr>
          <p:nvPr/>
        </p:nvSpPr>
        <p:spPr>
          <a:xfrm>
            <a:off x="4375571" y="2321299"/>
            <a:ext cx="2080307" cy="77859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t>Contraction</a:t>
            </a:r>
          </a:p>
        </p:txBody>
      </p:sp>
      <p:sp>
        <p:nvSpPr>
          <p:cNvPr id="13" name="Subtitle 2">
            <a:extLst>
              <a:ext uri="{FF2B5EF4-FFF2-40B4-BE49-F238E27FC236}">
                <a16:creationId xmlns:a16="http://schemas.microsoft.com/office/drawing/2014/main" id="{D312A7E1-5C87-E61D-8A92-A816457836DA}"/>
              </a:ext>
            </a:extLst>
          </p:cNvPr>
          <p:cNvSpPr txBox="1">
            <a:spLocks/>
          </p:cNvSpPr>
          <p:nvPr/>
        </p:nvSpPr>
        <p:spPr>
          <a:xfrm>
            <a:off x="8494110" y="2321299"/>
            <a:ext cx="2080307" cy="77859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t>Exchange</a:t>
            </a:r>
          </a:p>
        </p:txBody>
      </p:sp>
      <p:sp>
        <p:nvSpPr>
          <p:cNvPr id="15" name="Subtitle 2">
            <a:extLst>
              <a:ext uri="{FF2B5EF4-FFF2-40B4-BE49-F238E27FC236}">
                <a16:creationId xmlns:a16="http://schemas.microsoft.com/office/drawing/2014/main" id="{19167A90-6A84-F6DB-98EC-7EC21A23539A}"/>
              </a:ext>
            </a:extLst>
          </p:cNvPr>
          <p:cNvSpPr txBox="1">
            <a:spLocks/>
          </p:cNvSpPr>
          <p:nvPr/>
        </p:nvSpPr>
        <p:spPr>
          <a:xfrm>
            <a:off x="387927" y="3097322"/>
            <a:ext cx="3351867" cy="181173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US" sz="1800" dirty="0">
                <a:ea typeface="+mn-lt"/>
                <a:cs typeface="+mn-lt"/>
              </a:rPr>
              <a:t>Resource can be ignored</a:t>
            </a:r>
          </a:p>
          <a:p>
            <a:pPr>
              <a:buNone/>
            </a:pPr>
            <a:r>
              <a:rPr lang="en-US" sz="1800" dirty="0">
                <a:ea typeface="+mn-lt"/>
                <a:cs typeface="+mn-lt"/>
              </a:rPr>
              <a:t>Γ ⊢ B </a:t>
            </a:r>
            <a:endParaRPr lang="en-US" dirty="0"/>
          </a:p>
          <a:p>
            <a:pPr>
              <a:buNone/>
            </a:pPr>
            <a:r>
              <a:rPr lang="en-US" sz="1800" dirty="0">
                <a:ea typeface="+mn-lt"/>
                <a:cs typeface="+mn-lt"/>
              </a:rPr>
              <a:t>------------- </a:t>
            </a:r>
            <a:endParaRPr lang="en-US" dirty="0"/>
          </a:p>
          <a:p>
            <a:pPr>
              <a:buNone/>
            </a:pPr>
            <a:r>
              <a:rPr lang="en-US" sz="1800" dirty="0">
                <a:ea typeface="+mn-lt"/>
                <a:cs typeface="+mn-lt"/>
              </a:rPr>
              <a:t>Γ, A ⊢ B</a:t>
            </a:r>
            <a:endParaRPr lang="en-US" dirty="0"/>
          </a:p>
        </p:txBody>
      </p:sp>
      <p:sp>
        <p:nvSpPr>
          <p:cNvPr id="16" name="Subtitle 2">
            <a:extLst>
              <a:ext uri="{FF2B5EF4-FFF2-40B4-BE49-F238E27FC236}">
                <a16:creationId xmlns:a16="http://schemas.microsoft.com/office/drawing/2014/main" id="{44842633-554B-F582-03D8-1DF95EDD353F}"/>
              </a:ext>
            </a:extLst>
          </p:cNvPr>
          <p:cNvSpPr txBox="1">
            <a:spLocks/>
          </p:cNvSpPr>
          <p:nvPr/>
        </p:nvSpPr>
        <p:spPr>
          <a:xfrm>
            <a:off x="3982884" y="3097322"/>
            <a:ext cx="3351867" cy="181173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US" sz="1800" dirty="0">
                <a:ea typeface="+mn-lt"/>
                <a:cs typeface="+mn-lt"/>
              </a:rPr>
              <a:t>Resource can be duplicated</a:t>
            </a:r>
          </a:p>
          <a:p>
            <a:pPr>
              <a:buNone/>
            </a:pPr>
            <a:r>
              <a:rPr lang="en-US" sz="1800" dirty="0">
                <a:ea typeface="+mn-lt"/>
                <a:cs typeface="+mn-lt"/>
              </a:rPr>
              <a:t>Γ, A, A ⊢ B </a:t>
            </a:r>
            <a:endParaRPr lang="en-US" dirty="0"/>
          </a:p>
          <a:p>
            <a:pPr>
              <a:buNone/>
            </a:pPr>
            <a:r>
              <a:rPr lang="en-US" sz="1800" dirty="0">
                <a:ea typeface="+mn-lt"/>
                <a:cs typeface="+mn-lt"/>
              </a:rPr>
              <a:t>------------- </a:t>
            </a:r>
            <a:endParaRPr lang="en-US" dirty="0"/>
          </a:p>
          <a:p>
            <a:pPr>
              <a:buNone/>
            </a:pPr>
            <a:r>
              <a:rPr lang="en-US" sz="1800" dirty="0">
                <a:ea typeface="+mn-lt"/>
                <a:cs typeface="+mn-lt"/>
              </a:rPr>
              <a:t>Γ, A ⊢ B</a:t>
            </a:r>
            <a:endParaRPr lang="en-US" dirty="0"/>
          </a:p>
        </p:txBody>
      </p:sp>
      <p:sp>
        <p:nvSpPr>
          <p:cNvPr id="17" name="Subtitle 2">
            <a:extLst>
              <a:ext uri="{FF2B5EF4-FFF2-40B4-BE49-F238E27FC236}">
                <a16:creationId xmlns:a16="http://schemas.microsoft.com/office/drawing/2014/main" id="{74976B9C-6527-1D58-028F-2BCA7FFF7FB3}"/>
              </a:ext>
            </a:extLst>
          </p:cNvPr>
          <p:cNvSpPr txBox="1">
            <a:spLocks/>
          </p:cNvSpPr>
          <p:nvPr/>
        </p:nvSpPr>
        <p:spPr>
          <a:xfrm>
            <a:off x="7858332" y="3097322"/>
            <a:ext cx="3351867" cy="181173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US" sz="1800" dirty="0">
                <a:ea typeface="+mn-lt"/>
                <a:cs typeface="+mn-lt"/>
              </a:rPr>
              <a:t>Resource can be reordered</a:t>
            </a:r>
          </a:p>
          <a:p>
            <a:pPr>
              <a:buNone/>
            </a:pPr>
            <a:r>
              <a:rPr lang="en-US" sz="1800" dirty="0">
                <a:ea typeface="+mn-lt"/>
                <a:cs typeface="+mn-lt"/>
              </a:rPr>
              <a:t>Γ, A, B ⊢ C </a:t>
            </a:r>
            <a:endParaRPr lang="en-US" dirty="0"/>
          </a:p>
          <a:p>
            <a:pPr>
              <a:buNone/>
            </a:pPr>
            <a:r>
              <a:rPr lang="en-US" sz="1800" dirty="0">
                <a:ea typeface="+mn-lt"/>
                <a:cs typeface="+mn-lt"/>
              </a:rPr>
              <a:t>------------- </a:t>
            </a:r>
            <a:endParaRPr lang="en-US" dirty="0"/>
          </a:p>
          <a:p>
            <a:pPr>
              <a:buNone/>
            </a:pPr>
            <a:r>
              <a:rPr lang="en-US" sz="1800" dirty="0">
                <a:ea typeface="+mn-lt"/>
                <a:cs typeface="+mn-lt"/>
              </a:rPr>
              <a:t>Γ, B, A ⊢ C</a:t>
            </a:r>
            <a:endParaRPr lang="en-US" dirty="0"/>
          </a:p>
          <a:p>
            <a:pPr>
              <a:buNone/>
            </a:pPr>
            <a:endParaRPr lang="en-US" sz="1800"/>
          </a:p>
        </p:txBody>
      </p:sp>
      <p:sp>
        <p:nvSpPr>
          <p:cNvPr id="19" name="Subtitle 2">
            <a:extLst>
              <a:ext uri="{FF2B5EF4-FFF2-40B4-BE49-F238E27FC236}">
                <a16:creationId xmlns:a16="http://schemas.microsoft.com/office/drawing/2014/main" id="{E4F6012C-87A7-020F-E7C9-F5B0DBBF1E43}"/>
              </a:ext>
            </a:extLst>
          </p:cNvPr>
          <p:cNvSpPr txBox="1">
            <a:spLocks/>
          </p:cNvSpPr>
          <p:nvPr/>
        </p:nvSpPr>
        <p:spPr>
          <a:xfrm>
            <a:off x="387927" y="4907061"/>
            <a:ext cx="10820400" cy="158743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t>Affine: no contraction</a:t>
            </a:r>
            <a:endParaRPr lang="en-US"/>
          </a:p>
          <a:p>
            <a:pPr marL="0" indent="0">
              <a:buNone/>
            </a:pPr>
            <a:r>
              <a:rPr lang="en-US" sz="2400"/>
              <a:t>Linear: no contraction, no weakening</a:t>
            </a:r>
            <a:endParaRPr lang="en-US"/>
          </a:p>
          <a:p>
            <a:pPr marL="0" indent="0">
              <a:buNone/>
            </a:pPr>
            <a:r>
              <a:rPr lang="en-US" sz="2400"/>
              <a:t>Ordered: </a:t>
            </a:r>
            <a:r>
              <a:rPr lang="en-US" sz="2400">
                <a:ea typeface="+mn-lt"/>
                <a:cs typeface="+mn-lt"/>
              </a:rPr>
              <a:t>no contraction, no weakening, no exchange</a:t>
            </a:r>
          </a:p>
        </p:txBody>
      </p:sp>
      <p:sp>
        <p:nvSpPr>
          <p:cNvPr id="3" name="Slide Number Placeholder 2">
            <a:extLst>
              <a:ext uri="{FF2B5EF4-FFF2-40B4-BE49-F238E27FC236}">
                <a16:creationId xmlns:a16="http://schemas.microsoft.com/office/drawing/2014/main" id="{BBCC2550-E6F5-027B-0D1F-42F34DF6C2F4}"/>
              </a:ext>
            </a:extLst>
          </p:cNvPr>
          <p:cNvSpPr>
            <a:spLocks noGrp="1"/>
          </p:cNvSpPr>
          <p:nvPr>
            <p:ph type="sldNum" sz="quarter" idx="12"/>
          </p:nvPr>
        </p:nvSpPr>
        <p:spPr/>
        <p:txBody>
          <a:bodyPr/>
          <a:lstStyle/>
          <a:p>
            <a:fld id="{330EA680-D336-4FF7-8B7A-9848BB0A1C32}" type="slidenum">
              <a:rPr lang="en-US" smtClean="0"/>
              <a:t>6</a:t>
            </a:fld>
            <a:endParaRPr lang="en-US"/>
          </a:p>
        </p:txBody>
      </p:sp>
    </p:spTree>
    <p:extLst>
      <p:ext uri="{BB962C8B-B14F-4D97-AF65-F5344CB8AC3E}">
        <p14:creationId xmlns:p14="http://schemas.microsoft.com/office/powerpoint/2010/main" val="2072349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5" grpId="0"/>
      <p:bldP spid="16" grpId="0"/>
      <p:bldP spid="17"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664C0-96E9-B269-96B1-1240DCCEF5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29182F-DF5A-95BF-4905-022BCF96CB73}"/>
              </a:ext>
            </a:extLst>
          </p:cNvPr>
          <p:cNvSpPr>
            <a:spLocks noGrp="1"/>
          </p:cNvSpPr>
          <p:nvPr>
            <p:ph type="title"/>
          </p:nvPr>
        </p:nvSpPr>
        <p:spPr/>
        <p:txBody>
          <a:bodyPr/>
          <a:lstStyle/>
          <a:p>
            <a:r>
              <a:rPr lang="en-US" sz="3900">
                <a:latin typeface="Aptos"/>
              </a:rPr>
              <a:t>Substructural Type System</a:t>
            </a:r>
          </a:p>
        </p:txBody>
      </p:sp>
      <p:pic>
        <p:nvPicPr>
          <p:cNvPr id="4" name="Picture 3">
            <a:extLst>
              <a:ext uri="{FF2B5EF4-FFF2-40B4-BE49-F238E27FC236}">
                <a16:creationId xmlns:a16="http://schemas.microsoft.com/office/drawing/2014/main" id="{8E24CA47-A7B7-B814-0919-DAA5B96938D5}"/>
              </a:ext>
            </a:extLst>
          </p:cNvPr>
          <p:cNvPicPr>
            <a:picLocks noChangeAspect="1"/>
          </p:cNvPicPr>
          <p:nvPr/>
        </p:nvPicPr>
        <p:blipFill>
          <a:blip r:embed="rId2"/>
          <a:stretch>
            <a:fillRect/>
          </a:stretch>
        </p:blipFill>
        <p:spPr>
          <a:xfrm>
            <a:off x="2746531" y="2438400"/>
            <a:ext cx="6343650" cy="1981200"/>
          </a:xfrm>
          <a:prstGeom prst="rect">
            <a:avLst/>
          </a:prstGeom>
        </p:spPr>
      </p:pic>
      <p:sp>
        <p:nvSpPr>
          <p:cNvPr id="5" name="Rectangle 4">
            <a:extLst>
              <a:ext uri="{FF2B5EF4-FFF2-40B4-BE49-F238E27FC236}">
                <a16:creationId xmlns:a16="http://schemas.microsoft.com/office/drawing/2014/main" id="{F89105D9-7890-8488-16AF-0960F7E3686F}"/>
              </a:ext>
            </a:extLst>
          </p:cNvPr>
          <p:cNvSpPr/>
          <p:nvPr/>
        </p:nvSpPr>
        <p:spPr>
          <a:xfrm>
            <a:off x="2392010" y="3914737"/>
            <a:ext cx="7680072" cy="68463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a:extLst>
              <a:ext uri="{FF2B5EF4-FFF2-40B4-BE49-F238E27FC236}">
                <a16:creationId xmlns:a16="http://schemas.microsoft.com/office/drawing/2014/main" id="{0BA09DD2-F020-C6E8-8EFD-12790EDECF36}"/>
              </a:ext>
            </a:extLst>
          </p:cNvPr>
          <p:cNvSpPr txBox="1">
            <a:spLocks/>
          </p:cNvSpPr>
          <p:nvPr/>
        </p:nvSpPr>
        <p:spPr>
          <a:xfrm>
            <a:off x="3047307" y="5171370"/>
            <a:ext cx="6035040" cy="66795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t>Type interpret how we use input resources</a:t>
            </a:r>
          </a:p>
        </p:txBody>
      </p:sp>
      <p:sp>
        <p:nvSpPr>
          <p:cNvPr id="6" name="Subtitle 2">
            <a:extLst>
              <a:ext uri="{FF2B5EF4-FFF2-40B4-BE49-F238E27FC236}">
                <a16:creationId xmlns:a16="http://schemas.microsoft.com/office/drawing/2014/main" id="{65C9429C-6879-35F1-676E-50BF08D2E519}"/>
              </a:ext>
            </a:extLst>
          </p:cNvPr>
          <p:cNvSpPr txBox="1">
            <a:spLocks/>
          </p:cNvSpPr>
          <p:nvPr/>
        </p:nvSpPr>
        <p:spPr>
          <a:xfrm>
            <a:off x="387927" y="1484502"/>
            <a:ext cx="9144000" cy="65704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ea typeface="+mn-lt"/>
                <a:cs typeface="+mn-lt"/>
              </a:rPr>
              <a:t>Program in Affine Type:</a:t>
            </a:r>
            <a:endParaRPr lang="en-US"/>
          </a:p>
        </p:txBody>
      </p:sp>
      <p:sp>
        <p:nvSpPr>
          <p:cNvPr id="3" name="Slide Number Placeholder 2">
            <a:extLst>
              <a:ext uri="{FF2B5EF4-FFF2-40B4-BE49-F238E27FC236}">
                <a16:creationId xmlns:a16="http://schemas.microsoft.com/office/drawing/2014/main" id="{0DB3159E-3A54-BF09-801A-EF4BA60E02A1}"/>
              </a:ext>
            </a:extLst>
          </p:cNvPr>
          <p:cNvSpPr>
            <a:spLocks noGrp="1"/>
          </p:cNvSpPr>
          <p:nvPr>
            <p:ph type="sldNum" sz="quarter" idx="12"/>
          </p:nvPr>
        </p:nvSpPr>
        <p:spPr/>
        <p:txBody>
          <a:bodyPr/>
          <a:lstStyle/>
          <a:p>
            <a:fld id="{330EA680-D336-4FF7-8B7A-9848BB0A1C32}" type="slidenum">
              <a:rPr lang="en-US" smtClean="0"/>
              <a:t>7</a:t>
            </a:fld>
            <a:endParaRPr lang="en-US"/>
          </a:p>
        </p:txBody>
      </p:sp>
      <p:sp>
        <p:nvSpPr>
          <p:cNvPr id="9" name="Subtitle 2">
            <a:extLst>
              <a:ext uri="{FF2B5EF4-FFF2-40B4-BE49-F238E27FC236}">
                <a16:creationId xmlns:a16="http://schemas.microsoft.com/office/drawing/2014/main" id="{713B6A99-9260-0191-CB79-91B4B847E470}"/>
              </a:ext>
            </a:extLst>
          </p:cNvPr>
          <p:cNvSpPr txBox="1">
            <a:spLocks/>
          </p:cNvSpPr>
          <p:nvPr/>
        </p:nvSpPr>
        <p:spPr>
          <a:xfrm>
            <a:off x="8207136" y="236513"/>
            <a:ext cx="3727269" cy="46475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t>Affine: resource cannot be duplicated</a:t>
            </a:r>
          </a:p>
        </p:txBody>
      </p:sp>
    </p:spTree>
    <p:extLst>
      <p:ext uri="{BB962C8B-B14F-4D97-AF65-F5344CB8AC3E}">
        <p14:creationId xmlns:p14="http://schemas.microsoft.com/office/powerpoint/2010/main" val="3615422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F62A16-6591-82F5-3E8B-F181F3C31E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680BC8-68EB-5247-5C38-CEEEBB255F07}"/>
              </a:ext>
            </a:extLst>
          </p:cNvPr>
          <p:cNvSpPr>
            <a:spLocks noGrp="1"/>
          </p:cNvSpPr>
          <p:nvPr>
            <p:ph type="title"/>
          </p:nvPr>
        </p:nvSpPr>
        <p:spPr/>
        <p:txBody>
          <a:bodyPr/>
          <a:lstStyle/>
          <a:p>
            <a:r>
              <a:rPr lang="en-US" sz="3900">
                <a:latin typeface="Aptos"/>
              </a:rPr>
              <a:t>Output-Based Reasoning</a:t>
            </a:r>
            <a:endParaRPr lang="en-US"/>
          </a:p>
        </p:txBody>
      </p:sp>
      <p:sp>
        <p:nvSpPr>
          <p:cNvPr id="6" name="Subtitle 2">
            <a:extLst>
              <a:ext uri="{FF2B5EF4-FFF2-40B4-BE49-F238E27FC236}">
                <a16:creationId xmlns:a16="http://schemas.microsoft.com/office/drawing/2014/main" id="{7DA2BE8D-7899-B644-C29C-0319602AF37E}"/>
              </a:ext>
            </a:extLst>
          </p:cNvPr>
          <p:cNvSpPr txBox="1">
            <a:spLocks/>
          </p:cNvSpPr>
          <p:nvPr/>
        </p:nvSpPr>
        <p:spPr>
          <a:xfrm>
            <a:off x="387927" y="1484502"/>
            <a:ext cx="9144000" cy="657045"/>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ea typeface="+mn-lt"/>
                <a:cs typeface="+mn-lt"/>
              </a:rPr>
              <a:t>Track how we run the input computation to get the resource </a:t>
            </a:r>
            <a:endParaRPr lang="en-US"/>
          </a:p>
        </p:txBody>
      </p:sp>
      <p:pic>
        <p:nvPicPr>
          <p:cNvPr id="3" name="Picture 2">
            <a:extLst>
              <a:ext uri="{FF2B5EF4-FFF2-40B4-BE49-F238E27FC236}">
                <a16:creationId xmlns:a16="http://schemas.microsoft.com/office/drawing/2014/main" id="{EE9645D8-8A5F-B9BA-B280-DC5FBE1319DA}"/>
              </a:ext>
            </a:extLst>
          </p:cNvPr>
          <p:cNvPicPr>
            <a:picLocks noChangeAspect="1"/>
          </p:cNvPicPr>
          <p:nvPr/>
        </p:nvPicPr>
        <p:blipFill>
          <a:blip r:embed="rId2"/>
          <a:srcRect l="6525" t="-301" b="55367"/>
          <a:stretch>
            <a:fillRect/>
          </a:stretch>
        </p:blipFill>
        <p:spPr>
          <a:xfrm>
            <a:off x="1244643" y="3843652"/>
            <a:ext cx="6535136" cy="642003"/>
          </a:xfrm>
          <a:prstGeom prst="rect">
            <a:avLst/>
          </a:prstGeom>
        </p:spPr>
      </p:pic>
      <p:sp>
        <p:nvSpPr>
          <p:cNvPr id="8" name="Callout: Line 7">
            <a:extLst>
              <a:ext uri="{FF2B5EF4-FFF2-40B4-BE49-F238E27FC236}">
                <a16:creationId xmlns:a16="http://schemas.microsoft.com/office/drawing/2014/main" id="{339B8997-2051-B2CE-869A-2B26690F70DE}"/>
              </a:ext>
            </a:extLst>
          </p:cNvPr>
          <p:cNvSpPr/>
          <p:nvPr/>
        </p:nvSpPr>
        <p:spPr>
          <a:xfrm>
            <a:off x="4905692" y="2840678"/>
            <a:ext cx="4240548" cy="999862"/>
          </a:xfrm>
          <a:prstGeom prst="borderCallout1">
            <a:avLst/>
          </a:prstGeom>
          <a:solidFill>
            <a:schemeClr val="accent3">
              <a:lumMod val="20000"/>
              <a:lumOff val="80000"/>
            </a:schemeClr>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dirty="0">
                <a:solidFill>
                  <a:schemeClr val="tx1"/>
                </a:solidFill>
              </a:rPr>
              <a:t>Run the input will</a:t>
            </a:r>
          </a:p>
          <a:p>
            <a:pPr marL="342900" indent="-342900">
              <a:buAutoNum type="arabicPeriod"/>
            </a:pPr>
            <a:r>
              <a:rPr lang="en-US" dirty="0">
                <a:solidFill>
                  <a:schemeClr val="tx1"/>
                </a:solidFill>
              </a:rPr>
              <a:t>release an </a:t>
            </a:r>
            <a:r>
              <a:rPr lang="en-US" dirty="0">
                <a:solidFill>
                  <a:srgbClr val="916D00"/>
                </a:solidFill>
              </a:rPr>
              <a:t>α</a:t>
            </a:r>
            <a:r>
              <a:rPr lang="en-US" dirty="0">
                <a:solidFill>
                  <a:schemeClr val="tx1"/>
                </a:solidFill>
              </a:rPr>
              <a:t> resource and</a:t>
            </a:r>
          </a:p>
          <a:p>
            <a:pPr marL="342900" indent="-342900">
              <a:buAutoNum type="arabicPeriod"/>
            </a:pPr>
            <a:r>
              <a:rPr lang="en-US" dirty="0">
                <a:solidFill>
                  <a:schemeClr val="tx1"/>
                </a:solidFill>
              </a:rPr>
              <a:t>receive a </a:t>
            </a:r>
            <a:r>
              <a:rPr lang="en-US" dirty="0" err="1">
                <a:solidFill>
                  <a:srgbClr val="870000"/>
                </a:solidFill>
              </a:rPr>
              <a:t>nat</a:t>
            </a:r>
            <a:endParaRPr lang="en-US" dirty="0">
              <a:solidFill>
                <a:srgbClr val="870000"/>
              </a:solidFill>
            </a:endParaRPr>
          </a:p>
        </p:txBody>
      </p:sp>
      <p:cxnSp>
        <p:nvCxnSpPr>
          <p:cNvPr id="14" name="Straight Arrow Connector 13">
            <a:extLst>
              <a:ext uri="{FF2B5EF4-FFF2-40B4-BE49-F238E27FC236}">
                <a16:creationId xmlns:a16="http://schemas.microsoft.com/office/drawing/2014/main" id="{E3DEC735-2987-6574-E8CE-F5D4991812EB}"/>
              </a:ext>
            </a:extLst>
          </p:cNvPr>
          <p:cNvCxnSpPr/>
          <p:nvPr/>
        </p:nvCxnSpPr>
        <p:spPr>
          <a:xfrm>
            <a:off x="5806278" y="4415424"/>
            <a:ext cx="999276" cy="616837"/>
          </a:xfrm>
          <a:prstGeom prst="straightConnector1">
            <a:avLst/>
          </a:prstGeom>
        </p:spPr>
        <p:style>
          <a:lnRef idx="1">
            <a:schemeClr val="accent6"/>
          </a:lnRef>
          <a:fillRef idx="0">
            <a:schemeClr val="accent6"/>
          </a:fillRef>
          <a:effectRef idx="0">
            <a:schemeClr val="accent6"/>
          </a:effectRef>
          <a:fontRef idx="minor">
            <a:schemeClr val="tx1"/>
          </a:fontRef>
        </p:style>
      </p:cxnSp>
      <p:sp>
        <p:nvSpPr>
          <p:cNvPr id="15" name="Rectangle 14">
            <a:extLst>
              <a:ext uri="{FF2B5EF4-FFF2-40B4-BE49-F238E27FC236}">
                <a16:creationId xmlns:a16="http://schemas.microsoft.com/office/drawing/2014/main" id="{FF69ED5D-CC18-BACE-B876-A6E144E1F888}"/>
              </a:ext>
            </a:extLst>
          </p:cNvPr>
          <p:cNvSpPr/>
          <p:nvPr/>
        </p:nvSpPr>
        <p:spPr>
          <a:xfrm>
            <a:off x="6856327" y="4869417"/>
            <a:ext cx="4020189" cy="695553"/>
          </a:xfrm>
          <a:prstGeom prst="rect">
            <a:avLst/>
          </a:prstGeom>
          <a:solidFill>
            <a:schemeClr val="accent3">
              <a:lumMod val="20000"/>
              <a:lumOff val="80000"/>
            </a:schemeClr>
          </a:solid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How many times you can run the input</a:t>
            </a:r>
          </a:p>
        </p:txBody>
      </p:sp>
      <p:sp>
        <p:nvSpPr>
          <p:cNvPr id="4" name="Slide Number Placeholder 3">
            <a:extLst>
              <a:ext uri="{FF2B5EF4-FFF2-40B4-BE49-F238E27FC236}">
                <a16:creationId xmlns:a16="http://schemas.microsoft.com/office/drawing/2014/main" id="{D81CEE95-6AEB-2FFC-BCA9-910F415D0BB6}"/>
              </a:ext>
            </a:extLst>
          </p:cNvPr>
          <p:cNvSpPr>
            <a:spLocks noGrp="1"/>
          </p:cNvSpPr>
          <p:nvPr>
            <p:ph type="sldNum" sz="quarter" idx="12"/>
          </p:nvPr>
        </p:nvSpPr>
        <p:spPr/>
        <p:txBody>
          <a:bodyPr/>
          <a:lstStyle/>
          <a:p>
            <a:fld id="{330EA680-D336-4FF7-8B7A-9848BB0A1C32}" type="slidenum">
              <a:rPr lang="en-US" smtClean="0"/>
              <a:t>8</a:t>
            </a:fld>
            <a:endParaRPr lang="en-US"/>
          </a:p>
        </p:txBody>
      </p:sp>
    </p:spTree>
    <p:extLst>
      <p:ext uri="{BB962C8B-B14F-4D97-AF65-F5344CB8AC3E}">
        <p14:creationId xmlns:p14="http://schemas.microsoft.com/office/powerpoint/2010/main" val="232631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05486D-69EB-D684-E823-C0CDCE3DB9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F208F0-99AC-6808-1461-08B96C446A12}"/>
              </a:ext>
            </a:extLst>
          </p:cNvPr>
          <p:cNvSpPr>
            <a:spLocks noGrp="1"/>
          </p:cNvSpPr>
          <p:nvPr>
            <p:ph type="title"/>
          </p:nvPr>
        </p:nvSpPr>
        <p:spPr>
          <a:xfrm>
            <a:off x="838200" y="365125"/>
            <a:ext cx="10515600" cy="1325563"/>
          </a:xfrm>
        </p:spPr>
        <p:txBody>
          <a:bodyPr/>
          <a:lstStyle/>
          <a:p>
            <a:r>
              <a:rPr lang="en-US" sz="3900"/>
              <a:t>Modes &amp; Resource Contexts</a:t>
            </a:r>
          </a:p>
        </p:txBody>
      </p:sp>
      <p:sp>
        <p:nvSpPr>
          <p:cNvPr id="6" name="Subtitle 2">
            <a:extLst>
              <a:ext uri="{FF2B5EF4-FFF2-40B4-BE49-F238E27FC236}">
                <a16:creationId xmlns:a16="http://schemas.microsoft.com/office/drawing/2014/main" id="{32BC7420-6A9B-F771-786A-0917D87BAA95}"/>
              </a:ext>
            </a:extLst>
          </p:cNvPr>
          <p:cNvSpPr txBox="1">
            <a:spLocks/>
          </p:cNvSpPr>
          <p:nvPr/>
        </p:nvSpPr>
        <p:spPr>
          <a:xfrm>
            <a:off x="1194169" y="1547212"/>
            <a:ext cx="9808085" cy="53924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US" dirty="0">
                <a:ea typeface="+mn-lt"/>
                <a:cs typeface="+mn-lt"/>
              </a:rPr>
              <a:t>Substructural Modes     𝑚      ⊆    { weaken, contract, exchange}</a:t>
            </a:r>
          </a:p>
        </p:txBody>
      </p:sp>
      <p:sp>
        <p:nvSpPr>
          <p:cNvPr id="3" name="Slide Number Placeholder 2">
            <a:extLst>
              <a:ext uri="{FF2B5EF4-FFF2-40B4-BE49-F238E27FC236}">
                <a16:creationId xmlns:a16="http://schemas.microsoft.com/office/drawing/2014/main" id="{36A0956E-5862-9D97-BBBC-D3D9B5948283}"/>
              </a:ext>
            </a:extLst>
          </p:cNvPr>
          <p:cNvSpPr>
            <a:spLocks noGrp="1"/>
          </p:cNvSpPr>
          <p:nvPr>
            <p:ph type="sldNum" sz="quarter" idx="12"/>
          </p:nvPr>
        </p:nvSpPr>
        <p:spPr/>
        <p:txBody>
          <a:bodyPr/>
          <a:lstStyle/>
          <a:p>
            <a:fld id="{330EA680-D336-4FF7-8B7A-9848BB0A1C32}" type="slidenum">
              <a:rPr lang="en-US" smtClean="0"/>
              <a:t>9</a:t>
            </a:fld>
            <a:endParaRPr lang="en-US"/>
          </a:p>
        </p:txBody>
      </p:sp>
      <p:sp>
        <p:nvSpPr>
          <p:cNvPr id="4" name="Subtitle 2">
            <a:extLst>
              <a:ext uri="{FF2B5EF4-FFF2-40B4-BE49-F238E27FC236}">
                <a16:creationId xmlns:a16="http://schemas.microsoft.com/office/drawing/2014/main" id="{54FD86C8-2242-84BE-C0D5-4530D30B9A5E}"/>
              </a:ext>
            </a:extLst>
          </p:cNvPr>
          <p:cNvSpPr txBox="1">
            <a:spLocks/>
          </p:cNvSpPr>
          <p:nvPr/>
        </p:nvSpPr>
        <p:spPr>
          <a:xfrm>
            <a:off x="1194168" y="2193097"/>
            <a:ext cx="4180471" cy="58225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US" dirty="0">
                <a:ea typeface="+mn-lt"/>
                <a:cs typeface="+mn-lt"/>
              </a:rPr>
              <a:t>Resource Variables         𝜌</a:t>
            </a:r>
          </a:p>
        </p:txBody>
      </p:sp>
      <p:sp>
        <p:nvSpPr>
          <p:cNvPr id="5" name="Subtitle 2">
            <a:extLst>
              <a:ext uri="{FF2B5EF4-FFF2-40B4-BE49-F238E27FC236}">
                <a16:creationId xmlns:a16="http://schemas.microsoft.com/office/drawing/2014/main" id="{78CF3A54-4B11-3628-5462-5357EFA61AA1}"/>
              </a:ext>
            </a:extLst>
          </p:cNvPr>
          <p:cNvSpPr txBox="1">
            <a:spLocks/>
          </p:cNvSpPr>
          <p:nvPr/>
        </p:nvSpPr>
        <p:spPr>
          <a:xfrm>
            <a:off x="1194167" y="2843842"/>
            <a:ext cx="4931285" cy="65536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US" dirty="0">
                <a:ea typeface="+mn-lt"/>
                <a:cs typeface="+mn-lt"/>
              </a:rPr>
              <a:t>Resource Contexts         𝜙       : </a:t>
            </a:r>
            <a:endParaRPr lang="en-US" dirty="0"/>
          </a:p>
        </p:txBody>
      </p:sp>
      <p:sp>
        <p:nvSpPr>
          <p:cNvPr id="7" name="Subtitle 2">
            <a:extLst>
              <a:ext uri="{FF2B5EF4-FFF2-40B4-BE49-F238E27FC236}">
                <a16:creationId xmlns:a16="http://schemas.microsoft.com/office/drawing/2014/main" id="{FBDAB4EB-7C8C-2958-0BAB-26C21474AF58}"/>
              </a:ext>
            </a:extLst>
          </p:cNvPr>
          <p:cNvSpPr txBox="1">
            <a:spLocks/>
          </p:cNvSpPr>
          <p:nvPr/>
        </p:nvSpPr>
        <p:spPr>
          <a:xfrm>
            <a:off x="5911575" y="2846837"/>
            <a:ext cx="5439285" cy="143913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US" dirty="0">
                <a:ea typeface="+mn-lt"/>
                <a:cs typeface="+mn-lt"/>
              </a:rPr>
              <a:t> a sequence of resource variables 𝜌</a:t>
            </a:r>
            <a:r>
              <a:rPr lang="en-US" baseline="30000" dirty="0">
                <a:ea typeface="+mn-lt"/>
                <a:cs typeface="+mn-lt"/>
              </a:rPr>
              <a:t>𝑚</a:t>
            </a:r>
            <a:r>
              <a:rPr lang="en-US" dirty="0">
                <a:ea typeface="+mn-lt"/>
                <a:cs typeface="+mn-lt"/>
              </a:rPr>
              <a:t> annotated with supported substructural mode</a:t>
            </a:r>
            <a:endParaRPr lang="en-US" baseline="-25000" dirty="0"/>
          </a:p>
        </p:txBody>
      </p:sp>
      <p:sp>
        <p:nvSpPr>
          <p:cNvPr id="9" name="Subtitle 2">
            <a:extLst>
              <a:ext uri="{FF2B5EF4-FFF2-40B4-BE49-F238E27FC236}">
                <a16:creationId xmlns:a16="http://schemas.microsoft.com/office/drawing/2014/main" id="{C03AB58B-12D1-51FA-0135-B642AC9738FA}"/>
              </a:ext>
            </a:extLst>
          </p:cNvPr>
          <p:cNvSpPr txBox="1">
            <a:spLocks/>
          </p:cNvSpPr>
          <p:nvPr/>
        </p:nvSpPr>
        <p:spPr>
          <a:xfrm>
            <a:off x="1195434" y="3929645"/>
            <a:ext cx="4875866" cy="260225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US" dirty="0">
                <a:ea typeface="+mn-lt"/>
                <a:cs typeface="+mn-lt"/>
              </a:rPr>
              <a:t>e : [ A · 𝜙</a:t>
            </a:r>
            <a:r>
              <a:rPr lang="en-US" baseline="-25000" dirty="0">
                <a:ea typeface="+mn-lt"/>
                <a:cs typeface="+mn-lt"/>
              </a:rPr>
              <a:t>1 </a:t>
            </a:r>
            <a:r>
              <a:rPr lang="en-US" dirty="0">
                <a:ea typeface="+mn-lt"/>
                <a:cs typeface="+mn-lt"/>
              </a:rPr>
              <a:t>] | 𝜙</a:t>
            </a:r>
            <a:r>
              <a:rPr lang="en-US" baseline="-25000" dirty="0">
                <a:ea typeface="+mn-lt"/>
                <a:cs typeface="+mn-lt"/>
              </a:rPr>
              <a:t>2</a:t>
            </a:r>
            <a:r>
              <a:rPr lang="en-US" dirty="0">
                <a:ea typeface="+mn-lt"/>
                <a:cs typeface="+mn-lt"/>
              </a:rPr>
              <a:t>  </a:t>
            </a:r>
            <a:endParaRPr lang="en-US" baseline="-25000" dirty="0"/>
          </a:p>
          <a:p>
            <a:pPr>
              <a:buNone/>
            </a:pPr>
            <a:r>
              <a:rPr lang="en-US" dirty="0">
                <a:ea typeface="+mn-lt"/>
                <a:cs typeface="+mn-lt"/>
              </a:rPr>
              <a:t>-------------------</a:t>
            </a:r>
          </a:p>
          <a:p>
            <a:pPr marL="0" indent="0">
              <a:buNone/>
            </a:pPr>
            <a:r>
              <a:rPr lang="en-US" dirty="0">
                <a:ea typeface="+mn-lt"/>
                <a:cs typeface="+mn-lt"/>
              </a:rPr>
              <a:t>!e : A | 𝜙</a:t>
            </a:r>
            <a:r>
              <a:rPr lang="en-US" baseline="-25000" dirty="0">
                <a:ea typeface="+mn-lt"/>
                <a:cs typeface="+mn-lt"/>
              </a:rPr>
              <a:t>1</a:t>
            </a:r>
            <a:r>
              <a:rPr lang="en-US" dirty="0">
                <a:ea typeface="+mn-lt"/>
                <a:cs typeface="+mn-lt"/>
              </a:rPr>
              <a:t> 𝜙</a:t>
            </a:r>
            <a:r>
              <a:rPr lang="en-US" baseline="-25000" dirty="0">
                <a:ea typeface="+mn-lt"/>
                <a:cs typeface="+mn-lt"/>
              </a:rPr>
              <a:t>2</a:t>
            </a:r>
            <a:r>
              <a:rPr lang="en-US" dirty="0">
                <a:ea typeface="+mn-lt"/>
                <a:cs typeface="+mn-lt"/>
              </a:rPr>
              <a:t> </a:t>
            </a:r>
          </a:p>
          <a:p>
            <a:pPr marL="0" indent="0">
              <a:buNone/>
            </a:pPr>
            <a:r>
              <a:rPr lang="en-US" sz="2400" dirty="0">
                <a:ea typeface="+mn-lt"/>
                <a:cs typeface="+mn-lt"/>
              </a:rPr>
              <a:t>Run computation produce resource</a:t>
            </a:r>
            <a:endParaRPr lang="en-US" sz="2400" baseline="-25000" dirty="0"/>
          </a:p>
        </p:txBody>
      </p:sp>
    </p:spTree>
    <p:extLst>
      <p:ext uri="{BB962C8B-B14F-4D97-AF65-F5344CB8AC3E}">
        <p14:creationId xmlns:p14="http://schemas.microsoft.com/office/powerpoint/2010/main" val="354592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109</TotalTime>
  <Words>1352</Words>
  <Application>Microsoft Macintosh PowerPoint</Application>
  <PresentationFormat>Widescreen</PresentationFormat>
  <Paragraphs>292</Paragraphs>
  <Slides>36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Aptos</vt:lpstr>
      <vt:lpstr>Aptos Display</vt:lpstr>
      <vt:lpstr>Arial</vt:lpstr>
      <vt:lpstr>Consolas</vt:lpstr>
      <vt:lpstr>Courier New</vt:lpstr>
      <vt:lpstr>Times New Roman</vt:lpstr>
      <vt:lpstr>office theme</vt:lpstr>
      <vt:lpstr>Security Reasoning via Substructural Dependency Tracking</vt:lpstr>
      <vt:lpstr>Dependency Tracking</vt:lpstr>
      <vt:lpstr>Dependency Tracking</vt:lpstr>
      <vt:lpstr>Dependency Tracking</vt:lpstr>
      <vt:lpstr>Dependency Tracking</vt:lpstr>
      <vt:lpstr>Substructural Type System</vt:lpstr>
      <vt:lpstr>Substructural Type System</vt:lpstr>
      <vt:lpstr>Output-Based Reasoning</vt:lpstr>
      <vt:lpstr>Modes &amp; Resource Contexts</vt:lpstr>
      <vt:lpstr>Output-Based Reasoning</vt:lpstr>
      <vt:lpstr>Compatible Resource Contexts</vt:lpstr>
      <vt:lpstr>Output-Based Reasoning</vt:lpstr>
      <vt:lpstr>Output-Based Reasoning</vt:lpstr>
      <vt:lpstr>Output-Based Reasoning</vt:lpstr>
      <vt:lpstr>Output-Based Reasoning</vt:lpstr>
      <vt:lpstr>Example 1: Capability (no weakening) </vt:lpstr>
      <vt:lpstr>Example 1: Capability (no weakening) </vt:lpstr>
      <vt:lpstr>Example 1: Capability (no weakening) </vt:lpstr>
      <vt:lpstr>Example 1: Capability (no weakening) </vt:lpstr>
      <vt:lpstr>Example 1: Capability (no weakening) </vt:lpstr>
      <vt:lpstr>Example 1: Capability (no weakening) </vt:lpstr>
      <vt:lpstr>Example 2: Linear Capability (no weakening, no contraction) </vt:lpstr>
      <vt:lpstr>Example 2: Linear Capability (no weakening, no contraction) </vt:lpstr>
      <vt:lpstr>Example 2: Linear Capability (no weakening, no contraction) </vt:lpstr>
      <vt:lpstr>Example 2: Linear Capability (no weakening, no contraction) </vt:lpstr>
      <vt:lpstr>Example 2: Linear Capability (no weakening, no contraction) </vt:lpstr>
      <vt:lpstr>Example 3: Privilege-Dropping Protocols seccomp</vt:lpstr>
      <vt:lpstr>Modes</vt:lpstr>
      <vt:lpstr>Example 3: Privilege-Dropping Protocols seccomp</vt:lpstr>
      <vt:lpstr>Example 3: Privilege-Dropping Protocols seccomp</vt:lpstr>
      <vt:lpstr>Example 3: Privilege-Dropping Protocols seccomp</vt:lpstr>
      <vt:lpstr>Example 3: Privilege-Dropping Protocols seccomp</vt:lpstr>
      <vt:lpstr>Example 3: Privilege-Dropping Protocols seccomp</vt:lpstr>
      <vt:lpstr>Example 3: Privilege-Dropping Protocols seccomp</vt:lpstr>
      <vt:lpstr>Soundness</vt:lpstr>
      <vt:lpstr>Safety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Security Reasoning via Substructural Dependency Tracking</dc:title>
  <dc:creator/>
  <cp:lastModifiedBy>Vincent Chan</cp:lastModifiedBy>
  <cp:revision>913</cp:revision>
  <dcterms:created xsi:type="dcterms:W3CDTF">2026-02-15T16:38:58Z</dcterms:created>
  <dcterms:modified xsi:type="dcterms:W3CDTF">2026-03-03T19:15:14Z</dcterms:modified>
</cp:coreProperties>
</file>